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theme/themeOverride1.xml" ContentType="application/vnd.openxmlformats-officedocument.themeOverride+xml"/>
  <Override PartName="/ppt/notesSlides/notesSlide3.xml" ContentType="application/vnd.openxmlformats-officedocument.presentationml.notesSl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theme/themeOverride2.xml" ContentType="application/vnd.openxmlformats-officedocument.themeOverr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4" r:id="rId1"/>
  </p:sldMasterIdLst>
  <p:notesMasterIdLst>
    <p:notesMasterId r:id="rId6"/>
  </p:notesMasterIdLst>
  <p:handoutMasterIdLst>
    <p:handoutMasterId r:id="rId7"/>
  </p:handoutMasterIdLst>
  <p:sldIdLst>
    <p:sldId id="347" r:id="rId2"/>
    <p:sldId id="345" r:id="rId3"/>
    <p:sldId id="351" r:id="rId4"/>
    <p:sldId id="308" r:id="rId5"/>
  </p:sldIdLst>
  <p:sldSz cx="9144000" cy="6858000" type="screen4x3"/>
  <p:notesSz cx="7023100" cy="93091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FFFF"/>
    <a:srgbClr val="CC99FF"/>
    <a:srgbClr val="FF9999"/>
    <a:srgbClr val="CCECFF"/>
    <a:srgbClr val="00FFFF"/>
    <a:srgbClr val="FFCC00"/>
    <a:srgbClr val="33CCCC"/>
    <a:srgbClr val="FF9900"/>
    <a:srgbClr val="CC3300"/>
    <a:srgbClr val="66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3687" autoAdjust="0"/>
    <p:restoredTop sz="95305" autoAdjust="0"/>
  </p:normalViewPr>
  <p:slideViewPr>
    <p:cSldViewPr>
      <p:cViewPr varScale="1">
        <p:scale>
          <a:sx n="88" d="100"/>
          <a:sy n="88" d="100"/>
        </p:scale>
        <p:origin x="3356" y="2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oleObject" Target="file:///\\FS01\Shares$\Fiscal\COMMON\BUDGETS\FY%2027\Presentation\Board%20Presentation-FY%202027.xlsx" TargetMode="Externa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2.xml"/><Relationship Id="rId2" Type="http://schemas.microsoft.com/office/2011/relationships/chartColorStyle" Target="colors2.xml"/><Relationship Id="rId1" Type="http://schemas.microsoft.com/office/2011/relationships/chartStyle" Target="style2.xml"/><Relationship Id="rId4" Type="http://schemas.openxmlformats.org/officeDocument/2006/relationships/oleObject" Target="file:///\\FS01\Shares$\Fiscal\COMMON\BUDGETS\FY%2027\Presentation\Board%20Presentation-FY%202027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doughnut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1-0B89-4C37-84AB-19B55C78D61A}"/>
              </c:ext>
            </c:extLst>
          </c:dPt>
          <c:dPt>
            <c:idx val="1"/>
            <c:bubble3D val="0"/>
            <c:spPr>
              <a:solidFill>
                <a:schemeClr val="accent3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3-0B89-4C37-84AB-19B55C78D61A}"/>
              </c:ext>
            </c:extLst>
          </c:dPt>
          <c:dPt>
            <c:idx val="2"/>
            <c:bubble3D val="0"/>
            <c:spPr>
              <a:solidFill>
                <a:schemeClr val="accent5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5-0B89-4C37-84AB-19B55C78D61A}"/>
              </c:ext>
            </c:extLst>
          </c:dPt>
          <c:dPt>
            <c:idx val="3"/>
            <c:bubble3D val="0"/>
            <c:spPr>
              <a:solidFill>
                <a:schemeClr val="accent1">
                  <a:lumMod val="60000"/>
                </a:schemeClr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7-0B89-4C37-84AB-19B55C78D61A}"/>
              </c:ext>
            </c:extLst>
          </c:dPt>
          <c:dPt>
            <c:idx val="4"/>
            <c:bubble3D val="0"/>
            <c:spPr>
              <a:solidFill>
                <a:schemeClr val="accent3">
                  <a:lumMod val="60000"/>
                </a:schemeClr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9-0B89-4C37-84AB-19B55C78D61A}"/>
              </c:ext>
            </c:extLst>
          </c:dPt>
          <c:dPt>
            <c:idx val="5"/>
            <c:bubble3D val="0"/>
            <c:spPr>
              <a:solidFill>
                <a:schemeClr val="accent5">
                  <a:lumMod val="60000"/>
                </a:schemeClr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B-0B89-4C37-84AB-19B55C78D61A}"/>
              </c:ext>
            </c:extLst>
          </c:dPt>
          <c:dPt>
            <c:idx val="6"/>
            <c:bubble3D val="0"/>
            <c:spPr>
              <a:solidFill>
                <a:schemeClr val="accent1">
                  <a:lumMod val="80000"/>
                  <a:lumOff val="20000"/>
                </a:schemeClr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D-0B89-4C37-84AB-19B55C78D61A}"/>
              </c:ext>
            </c:extLst>
          </c:dPt>
          <c:dPt>
            <c:idx val="7"/>
            <c:bubble3D val="0"/>
            <c:spPr>
              <a:solidFill>
                <a:schemeClr val="accent3">
                  <a:lumMod val="80000"/>
                  <a:lumOff val="20000"/>
                </a:schemeClr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F-0B89-4C37-84AB-19B55C78D61A}"/>
              </c:ext>
            </c:extLst>
          </c:dPt>
          <c:dPt>
            <c:idx val="8"/>
            <c:bubble3D val="0"/>
            <c:spPr>
              <a:solidFill>
                <a:schemeClr val="accent5">
                  <a:lumMod val="80000"/>
                  <a:lumOff val="20000"/>
                </a:schemeClr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11-0B89-4C37-84AB-19B55C78D61A}"/>
              </c:ext>
            </c:extLst>
          </c:dPt>
          <c:dLbls>
            <c:spPr>
              <a:pattFill prst="pct75">
                <a:fgClr>
                  <a:schemeClr val="dk1">
                    <a:lumMod val="75000"/>
                    <a:lumOff val="25000"/>
                  </a:schemeClr>
                </a:fgClr>
                <a:bgClr>
                  <a:schemeClr val="dk1">
                    <a:lumMod val="65000"/>
                    <a:lumOff val="35000"/>
                  </a:schemeClr>
                </a:bgClr>
              </a:patt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>
                  <a:solidFill>
                    <a:schemeClr val="dk1">
                      <a:lumMod val="50000"/>
                      <a:lumOff val="50000"/>
                    </a:schemeClr>
                  </a:solidFill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'Consolidated for Presentation'!$A$6:$A$15</c:f>
              <c:strCache>
                <c:ptCount val="9"/>
                <c:pt idx="0">
                  <c:v> HHSC MH </c:v>
                </c:pt>
                <c:pt idx="1">
                  <c:v> HHSC IDD </c:v>
                </c:pt>
                <c:pt idx="2">
                  <c:v> Medicaid </c:v>
                </c:pt>
                <c:pt idx="3">
                  <c:v> Charity Care Program (CCP) </c:v>
                </c:pt>
                <c:pt idx="4">
                  <c:v> Directed Payment Program (DPP)  </c:v>
                </c:pt>
                <c:pt idx="5">
                  <c:v> Grants/Contracts </c:v>
                </c:pt>
                <c:pt idx="6">
                  <c:v> Local </c:v>
                </c:pt>
                <c:pt idx="7">
                  <c:v> Interest Income </c:v>
                </c:pt>
                <c:pt idx="8">
                  <c:v> Other </c:v>
                </c:pt>
              </c:strCache>
            </c:strRef>
          </c:cat>
          <c:val>
            <c:numRef>
              <c:f>'Consolidated for Presentation'!$B$6:$B$15</c:f>
              <c:numCache>
                <c:formatCode>General</c:formatCode>
                <c:ptCount val="9"/>
              </c:numCache>
            </c:numRef>
          </c:val>
          <c:extLst>
            <c:ext xmlns:c16="http://schemas.microsoft.com/office/drawing/2014/chart" uri="{C3380CC4-5D6E-409C-BE32-E72D297353CC}">
              <c16:uniqueId val="{00000012-0B89-4C37-84AB-19B55C78D61A}"/>
            </c:ext>
          </c:extLst>
        </c:ser>
        <c:ser>
          <c:idx val="1"/>
          <c:order val="1"/>
          <c:dLbls>
            <c:spPr>
              <a:pattFill prst="pct75">
                <a:fgClr>
                  <a:schemeClr val="dk1">
                    <a:lumMod val="75000"/>
                    <a:lumOff val="25000"/>
                  </a:schemeClr>
                </a:fgClr>
                <a:bgClr>
                  <a:schemeClr val="dk1">
                    <a:lumMod val="65000"/>
                    <a:lumOff val="35000"/>
                  </a:schemeClr>
                </a:bgClr>
              </a:patt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>
                  <a:solidFill>
                    <a:schemeClr val="dk1">
                      <a:lumMod val="50000"/>
                      <a:lumOff val="50000"/>
                    </a:schemeClr>
                  </a:solidFill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'Consolidated for Presentation'!$A$6:$A$15</c:f>
              <c:strCache>
                <c:ptCount val="9"/>
                <c:pt idx="0">
                  <c:v> HHSC MH </c:v>
                </c:pt>
                <c:pt idx="1">
                  <c:v> HHSC IDD </c:v>
                </c:pt>
                <c:pt idx="2">
                  <c:v> Medicaid </c:v>
                </c:pt>
                <c:pt idx="3">
                  <c:v> Charity Care Program (CCP) </c:v>
                </c:pt>
                <c:pt idx="4">
                  <c:v> Directed Payment Program (DPP)  </c:v>
                </c:pt>
                <c:pt idx="5">
                  <c:v> Grants/Contracts </c:v>
                </c:pt>
                <c:pt idx="6">
                  <c:v> Local </c:v>
                </c:pt>
                <c:pt idx="7">
                  <c:v> Interest Income </c:v>
                </c:pt>
                <c:pt idx="8">
                  <c:v> Other </c:v>
                </c:pt>
              </c:strCache>
            </c:strRef>
          </c:cat>
          <c:val>
            <c:numRef>
              <c:f>'Consolidated for Presentation'!$C$6:$C$15</c:f>
            </c:numRef>
          </c:val>
          <c:extLst>
            <c:ext xmlns:c16="http://schemas.microsoft.com/office/drawing/2014/chart" uri="{C3380CC4-5D6E-409C-BE32-E72D297353CC}">
              <c16:uniqueId val="{00000013-0B89-4C37-84AB-19B55C78D61A}"/>
            </c:ext>
          </c:extLst>
        </c:ser>
        <c:ser>
          <c:idx val="2"/>
          <c:order val="2"/>
          <c:dLbls>
            <c:spPr>
              <a:pattFill prst="pct75">
                <a:fgClr>
                  <a:schemeClr val="dk1">
                    <a:lumMod val="75000"/>
                    <a:lumOff val="25000"/>
                  </a:schemeClr>
                </a:fgClr>
                <a:bgClr>
                  <a:schemeClr val="dk1">
                    <a:lumMod val="65000"/>
                    <a:lumOff val="35000"/>
                  </a:schemeClr>
                </a:bgClr>
              </a:patt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>
                  <a:solidFill>
                    <a:schemeClr val="dk1">
                      <a:lumMod val="50000"/>
                      <a:lumOff val="50000"/>
                    </a:schemeClr>
                  </a:solidFill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'Consolidated for Presentation'!$A$6:$A$15</c:f>
              <c:strCache>
                <c:ptCount val="9"/>
                <c:pt idx="0">
                  <c:v> HHSC MH </c:v>
                </c:pt>
                <c:pt idx="1">
                  <c:v> HHSC IDD </c:v>
                </c:pt>
                <c:pt idx="2">
                  <c:v> Medicaid </c:v>
                </c:pt>
                <c:pt idx="3">
                  <c:v> Charity Care Program (CCP) </c:v>
                </c:pt>
                <c:pt idx="4">
                  <c:v> Directed Payment Program (DPP)  </c:v>
                </c:pt>
                <c:pt idx="5">
                  <c:v> Grants/Contracts </c:v>
                </c:pt>
                <c:pt idx="6">
                  <c:v> Local </c:v>
                </c:pt>
                <c:pt idx="7">
                  <c:v> Interest Income </c:v>
                </c:pt>
                <c:pt idx="8">
                  <c:v> Other </c:v>
                </c:pt>
              </c:strCache>
            </c:strRef>
          </c:cat>
          <c:val>
            <c:numRef>
              <c:f>'Consolidated for Presentation'!$D$6:$D$15</c:f>
            </c:numRef>
          </c:val>
          <c:extLst>
            <c:ext xmlns:c16="http://schemas.microsoft.com/office/drawing/2014/chart" uri="{C3380CC4-5D6E-409C-BE32-E72D297353CC}">
              <c16:uniqueId val="{00000014-0B89-4C37-84AB-19B55C78D61A}"/>
            </c:ext>
          </c:extLst>
        </c:ser>
        <c:ser>
          <c:idx val="3"/>
          <c:order val="3"/>
          <c:dLbls>
            <c:spPr>
              <a:pattFill prst="pct75">
                <a:fgClr>
                  <a:schemeClr val="dk1">
                    <a:lumMod val="75000"/>
                    <a:lumOff val="25000"/>
                  </a:schemeClr>
                </a:fgClr>
                <a:bgClr>
                  <a:schemeClr val="dk1">
                    <a:lumMod val="65000"/>
                    <a:lumOff val="35000"/>
                  </a:schemeClr>
                </a:bgClr>
              </a:patt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>
                  <a:solidFill>
                    <a:schemeClr val="dk1">
                      <a:lumMod val="50000"/>
                      <a:lumOff val="50000"/>
                    </a:schemeClr>
                  </a:solidFill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'Consolidated for Presentation'!$A$6:$A$15</c:f>
              <c:strCache>
                <c:ptCount val="9"/>
                <c:pt idx="0">
                  <c:v> HHSC MH </c:v>
                </c:pt>
                <c:pt idx="1">
                  <c:v> HHSC IDD </c:v>
                </c:pt>
                <c:pt idx="2">
                  <c:v> Medicaid </c:v>
                </c:pt>
                <c:pt idx="3">
                  <c:v> Charity Care Program (CCP) </c:v>
                </c:pt>
                <c:pt idx="4">
                  <c:v> Directed Payment Program (DPP)  </c:v>
                </c:pt>
                <c:pt idx="5">
                  <c:v> Grants/Contracts </c:v>
                </c:pt>
                <c:pt idx="6">
                  <c:v> Local </c:v>
                </c:pt>
                <c:pt idx="7">
                  <c:v> Interest Income </c:v>
                </c:pt>
                <c:pt idx="8">
                  <c:v> Other </c:v>
                </c:pt>
              </c:strCache>
            </c:strRef>
          </c:cat>
          <c:val>
            <c:numRef>
              <c:f>'Consolidated for Presentation'!$E$6:$E$15</c:f>
            </c:numRef>
          </c:val>
          <c:extLst>
            <c:ext xmlns:c16="http://schemas.microsoft.com/office/drawing/2014/chart" uri="{C3380CC4-5D6E-409C-BE32-E72D297353CC}">
              <c16:uniqueId val="{00000015-0B89-4C37-84AB-19B55C78D61A}"/>
            </c:ext>
          </c:extLst>
        </c:ser>
        <c:ser>
          <c:idx val="4"/>
          <c:order val="4"/>
          <c:dLbls>
            <c:spPr>
              <a:pattFill prst="pct75">
                <a:fgClr>
                  <a:schemeClr val="dk1">
                    <a:lumMod val="75000"/>
                    <a:lumOff val="25000"/>
                  </a:schemeClr>
                </a:fgClr>
                <a:bgClr>
                  <a:schemeClr val="dk1">
                    <a:lumMod val="65000"/>
                    <a:lumOff val="35000"/>
                  </a:schemeClr>
                </a:bgClr>
              </a:patt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>
                  <a:solidFill>
                    <a:schemeClr val="dk1">
                      <a:lumMod val="50000"/>
                      <a:lumOff val="50000"/>
                    </a:schemeClr>
                  </a:solidFill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'Consolidated for Presentation'!$A$6:$A$15</c:f>
              <c:strCache>
                <c:ptCount val="9"/>
                <c:pt idx="0">
                  <c:v> HHSC MH </c:v>
                </c:pt>
                <c:pt idx="1">
                  <c:v> HHSC IDD </c:v>
                </c:pt>
                <c:pt idx="2">
                  <c:v> Medicaid </c:v>
                </c:pt>
                <c:pt idx="3">
                  <c:v> Charity Care Program (CCP) </c:v>
                </c:pt>
                <c:pt idx="4">
                  <c:v> Directed Payment Program (DPP)  </c:v>
                </c:pt>
                <c:pt idx="5">
                  <c:v> Grants/Contracts </c:v>
                </c:pt>
                <c:pt idx="6">
                  <c:v> Local </c:v>
                </c:pt>
                <c:pt idx="7">
                  <c:v> Interest Income </c:v>
                </c:pt>
                <c:pt idx="8">
                  <c:v> Other </c:v>
                </c:pt>
              </c:strCache>
            </c:strRef>
          </c:cat>
          <c:val>
            <c:numRef>
              <c:f>'Consolidated for Presentation'!$F$6:$F$15</c:f>
            </c:numRef>
          </c:val>
          <c:extLst>
            <c:ext xmlns:c16="http://schemas.microsoft.com/office/drawing/2014/chart" uri="{C3380CC4-5D6E-409C-BE32-E72D297353CC}">
              <c16:uniqueId val="{00000016-0B89-4C37-84AB-19B55C78D61A}"/>
            </c:ext>
          </c:extLst>
        </c:ser>
        <c:ser>
          <c:idx val="5"/>
          <c:order val="5"/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18-0B89-4C37-84AB-19B55C78D61A}"/>
              </c:ext>
            </c:extLst>
          </c:dPt>
          <c:dPt>
            <c:idx val="1"/>
            <c:bubble3D val="0"/>
            <c:spPr>
              <a:solidFill>
                <a:schemeClr val="accent3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1A-0B89-4C37-84AB-19B55C78D61A}"/>
              </c:ext>
            </c:extLst>
          </c:dPt>
          <c:dPt>
            <c:idx val="2"/>
            <c:bubble3D val="0"/>
            <c:spPr>
              <a:solidFill>
                <a:schemeClr val="accent5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1C-0B89-4C37-84AB-19B55C78D61A}"/>
              </c:ext>
            </c:extLst>
          </c:dPt>
          <c:dPt>
            <c:idx val="3"/>
            <c:bubble3D val="0"/>
            <c:spPr>
              <a:solidFill>
                <a:schemeClr val="accent1">
                  <a:lumMod val="60000"/>
                </a:schemeClr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1E-0B89-4C37-84AB-19B55C78D61A}"/>
              </c:ext>
            </c:extLst>
          </c:dPt>
          <c:dPt>
            <c:idx val="4"/>
            <c:bubble3D val="0"/>
            <c:spPr>
              <a:solidFill>
                <a:schemeClr val="accent3">
                  <a:lumMod val="60000"/>
                </a:schemeClr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20-0B89-4C37-84AB-19B55C78D61A}"/>
              </c:ext>
            </c:extLst>
          </c:dPt>
          <c:dPt>
            <c:idx val="5"/>
            <c:bubble3D val="0"/>
            <c:spPr>
              <a:solidFill>
                <a:schemeClr val="accent5">
                  <a:lumMod val="60000"/>
                </a:schemeClr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22-0B89-4C37-84AB-19B55C78D61A}"/>
              </c:ext>
            </c:extLst>
          </c:dPt>
          <c:dPt>
            <c:idx val="6"/>
            <c:bubble3D val="0"/>
            <c:spPr>
              <a:solidFill>
                <a:schemeClr val="accent1">
                  <a:lumMod val="80000"/>
                  <a:lumOff val="20000"/>
                </a:schemeClr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24-0B89-4C37-84AB-19B55C78D61A}"/>
              </c:ext>
            </c:extLst>
          </c:dPt>
          <c:dPt>
            <c:idx val="7"/>
            <c:bubble3D val="0"/>
            <c:spPr>
              <a:solidFill>
                <a:schemeClr val="accent3">
                  <a:lumMod val="80000"/>
                  <a:lumOff val="20000"/>
                </a:schemeClr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26-0B89-4C37-84AB-19B55C78D61A}"/>
              </c:ext>
            </c:extLst>
          </c:dPt>
          <c:dPt>
            <c:idx val="8"/>
            <c:bubble3D val="0"/>
            <c:spPr>
              <a:solidFill>
                <a:schemeClr val="accent5">
                  <a:lumMod val="80000"/>
                  <a:lumOff val="20000"/>
                </a:schemeClr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28-0B89-4C37-84AB-19B55C78D61A}"/>
              </c:ext>
            </c:extLst>
          </c:dPt>
          <c:dLbls>
            <c:dLbl>
              <c:idx val="0"/>
              <c:layout>
                <c:manualLayout>
                  <c:x val="0.15313465539295606"/>
                  <c:y val="0.17761628017855713"/>
                </c:manualLayout>
              </c:layout>
              <c:showLegendKey val="1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8-0B89-4C37-84AB-19B55C78D61A}"/>
                </c:ext>
              </c:extLst>
            </c:dLbl>
            <c:dLbl>
              <c:idx val="1"/>
              <c:layout>
                <c:manualLayout>
                  <c:x val="0.10645375914836983"/>
                  <c:y val="0.13724894377433944"/>
                </c:manualLayout>
              </c:layout>
              <c:showLegendKey val="1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A-0B89-4C37-84AB-19B55C78D61A}"/>
                </c:ext>
              </c:extLst>
            </c:dLbl>
            <c:dLbl>
              <c:idx val="2"/>
              <c:layout>
                <c:manualLayout>
                  <c:x val="-0.13407589702700076"/>
                  <c:y val="0.10077594284748012"/>
                </c:manualLayout>
              </c:layout>
              <c:showLegendKey val="1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C-0B89-4C37-84AB-19B55C78D61A}"/>
                </c:ext>
              </c:extLst>
            </c:dLbl>
            <c:dLbl>
              <c:idx val="3"/>
              <c:layout>
                <c:manualLayout>
                  <c:x val="-0.22089155023286763"/>
                  <c:y val="0.18972648109982237"/>
                </c:manualLayout>
              </c:layout>
              <c:showLegendKey val="1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E-0B89-4C37-84AB-19B55C78D61A}"/>
                </c:ext>
              </c:extLst>
            </c:dLbl>
            <c:dLbl>
              <c:idx val="4"/>
              <c:layout>
                <c:manualLayout>
                  <c:x val="-0.22943124306407192"/>
                  <c:y val="0.23905367058355886"/>
                </c:manualLayout>
              </c:layout>
              <c:spPr>
                <a:noFill/>
                <a:ln>
                  <a:noFill/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000" b="1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1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1343926303560531"/>
                      <c:h val="0.17202556301309427"/>
                    </c:manualLayout>
                  </c15:layout>
                </c:ext>
                <c:ext xmlns:c16="http://schemas.microsoft.com/office/drawing/2014/chart" uri="{C3380CC4-5D6E-409C-BE32-E72D297353CC}">
                  <c16:uniqueId val="{00000020-0B89-4C37-84AB-19B55C78D61A}"/>
                </c:ext>
              </c:extLst>
            </c:dLbl>
            <c:dLbl>
              <c:idx val="5"/>
              <c:layout>
                <c:manualLayout>
                  <c:x val="-0.26341812778298884"/>
                  <c:y val="6.0551004606326293E-2"/>
                </c:manualLayout>
              </c:layout>
              <c:showLegendKey val="1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2-0B89-4C37-84AB-19B55C78D61A}"/>
                </c:ext>
              </c:extLst>
            </c:dLbl>
            <c:dLbl>
              <c:idx val="6"/>
              <c:layout>
                <c:manualLayout>
                  <c:x val="-0.3290418068297003"/>
                  <c:y val="-6.8624471887169802E-2"/>
                </c:manualLayout>
              </c:layout>
              <c:spPr>
                <a:noFill/>
                <a:ln>
                  <a:noFill/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000" b="1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1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2864159614688386"/>
                      <c:h val="0.11064686908396025"/>
                    </c:manualLayout>
                  </c15:layout>
                </c:ext>
                <c:ext xmlns:c16="http://schemas.microsoft.com/office/drawing/2014/chart" uri="{C3380CC4-5D6E-409C-BE32-E72D297353CC}">
                  <c16:uniqueId val="{00000024-0B89-4C37-84AB-19B55C78D61A}"/>
                </c:ext>
              </c:extLst>
            </c:dLbl>
            <c:dLbl>
              <c:idx val="7"/>
              <c:layout>
                <c:manualLayout>
                  <c:x val="0.17410805685217492"/>
                  <c:y val="-0.10426946563817899"/>
                </c:manualLayout>
              </c:layout>
              <c:showLegendKey val="1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6-0B89-4C37-84AB-19B55C78D61A}"/>
                </c:ext>
              </c:extLst>
            </c:dLbl>
            <c:dLbl>
              <c:idx val="8"/>
              <c:layout>
                <c:manualLayout>
                  <c:x val="0.28955099111137539"/>
                  <c:y val="4.8467821193678012E-2"/>
                </c:manualLayout>
              </c:layout>
              <c:tx>
                <c:rich>
                  <a:bodyPr/>
                  <a:lstStyle/>
                  <a:p>
                    <a:fld id="{38A215E7-FF00-4017-9C02-E4037FAF6EC1}" type="CATEGORYNAME">
                      <a:rPr lang="en-US" b="1">
                        <a:solidFill>
                          <a:schemeClr val="tx1"/>
                        </a:solidFill>
                      </a:rPr>
                      <a:pPr/>
                      <a:t>[CATEGORY NAME]</a:t>
                    </a:fld>
                    <a:r>
                      <a:rPr lang="en-US" b="1" baseline="0">
                        <a:solidFill>
                          <a:schemeClr val="tx1"/>
                        </a:solidFill>
                      </a:rPr>
                      <a:t>
</a:t>
                    </a:r>
                    <a:fld id="{82956457-649A-4F62-8D83-7FC75EA0A2E9}" type="PERCENTAGE">
                      <a:rPr lang="en-US" b="1" baseline="0">
                        <a:solidFill>
                          <a:schemeClr val="tx1"/>
                        </a:solidFill>
                      </a:rPr>
                      <a:pPr/>
                      <a:t>[PERCENTAGE]</a:t>
                    </a:fld>
                    <a:endParaRPr lang="en-US" b="1" baseline="0">
                      <a:solidFill>
                        <a:schemeClr val="tx1"/>
                      </a:solidFill>
                    </a:endParaRPr>
                  </a:p>
                </c:rich>
              </c:tx>
              <c:showLegendKey val="1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28-0B89-4C37-84AB-19B55C78D61A}"/>
                </c:ext>
              </c:extLst>
            </c:dLbl>
            <c:spPr>
              <a:noFill/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1"/>
            <c:showVal val="0"/>
            <c:showCatName val="1"/>
            <c:showSerName val="0"/>
            <c:showPercent val="1"/>
            <c:showBubbleSize val="0"/>
            <c:showLeaderLines val="1"/>
            <c:leaderLines>
              <c:spPr>
                <a:ln w="9525">
                  <a:solidFill>
                    <a:schemeClr val="dk1">
                      <a:lumMod val="50000"/>
                      <a:lumOff val="50000"/>
                    </a:schemeClr>
                  </a:solidFill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'Consolidated for Presentation'!$A$6:$A$15</c:f>
              <c:strCache>
                <c:ptCount val="9"/>
                <c:pt idx="0">
                  <c:v> HHSC MH </c:v>
                </c:pt>
                <c:pt idx="1">
                  <c:v> HHSC IDD </c:v>
                </c:pt>
                <c:pt idx="2">
                  <c:v> Medicaid </c:v>
                </c:pt>
                <c:pt idx="3">
                  <c:v> Charity Care Program (CCP) </c:v>
                </c:pt>
                <c:pt idx="4">
                  <c:v> Directed Payment Program (DPP)  </c:v>
                </c:pt>
                <c:pt idx="5">
                  <c:v> Grants/Contracts </c:v>
                </c:pt>
                <c:pt idx="6">
                  <c:v> Local </c:v>
                </c:pt>
                <c:pt idx="7">
                  <c:v> Interest Income </c:v>
                </c:pt>
                <c:pt idx="8">
                  <c:v> Other </c:v>
                </c:pt>
              </c:strCache>
            </c:strRef>
          </c:cat>
          <c:val>
            <c:numRef>
              <c:f>'Consolidated for Presentation'!$G$6:$G$15</c:f>
              <c:numCache>
                <c:formatCode>_(* #,##0_);_(* \(#,##0\);_(* "-"_);_(@_)</c:formatCode>
                <c:ptCount val="9"/>
                <c:pt idx="0" formatCode="_(&quot;$&quot;* #,##0_);_(&quot;$&quot;* \(#,##0\);_(&quot;$&quot;* &quot;-&quot;??_);_(@_)">
                  <c:v>49138763</c:v>
                </c:pt>
                <c:pt idx="1">
                  <c:v>3357839</c:v>
                </c:pt>
                <c:pt idx="2">
                  <c:v>29937545</c:v>
                </c:pt>
                <c:pt idx="3">
                  <c:v>18804438</c:v>
                </c:pt>
                <c:pt idx="4">
                  <c:v>10072508</c:v>
                </c:pt>
                <c:pt idx="5">
                  <c:v>4348501</c:v>
                </c:pt>
                <c:pt idx="6">
                  <c:v>2019961</c:v>
                </c:pt>
                <c:pt idx="7">
                  <c:v>2869148</c:v>
                </c:pt>
                <c:pt idx="8">
                  <c:v>1931429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29-0B89-4C37-84AB-19B55C78D61A}"/>
            </c:ext>
          </c:extLst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  <c:holeSize val="50"/>
      </c:doughnutChart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gradFill flip="none" rotWithShape="1">
      <a:gsLst>
        <a:gs pos="0">
          <a:schemeClr val="lt1"/>
        </a:gs>
        <a:gs pos="39000">
          <a:schemeClr val="lt1"/>
        </a:gs>
        <a:gs pos="100000">
          <a:schemeClr val="lt1">
            <a:lumMod val="75000"/>
          </a:schemeClr>
        </a:gs>
      </a:gsLst>
      <a:path path="circle">
        <a:fillToRect l="50000" t="-80000" r="50000" b="180000"/>
      </a:path>
      <a:tileRect/>
    </a:gra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26365853204519646"/>
          <c:y val="0.17671455190238622"/>
          <c:w val="0.48715421836350559"/>
          <c:h val="0.76776844601572614"/>
        </c:manualLayout>
      </c:layout>
      <c:doughnut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1-6676-4F62-A7F1-11AF23839378}"/>
              </c:ext>
            </c:extLst>
          </c:dPt>
          <c:dPt>
            <c:idx val="1"/>
            <c:bubble3D val="0"/>
            <c:spPr>
              <a:solidFill>
                <a:schemeClr val="accent3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3-6676-4F62-A7F1-11AF23839378}"/>
              </c:ext>
            </c:extLst>
          </c:dPt>
          <c:dPt>
            <c:idx val="2"/>
            <c:bubble3D val="0"/>
            <c:spPr>
              <a:solidFill>
                <a:schemeClr val="accent5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5-6676-4F62-A7F1-11AF23839378}"/>
              </c:ext>
            </c:extLst>
          </c:dPt>
          <c:dPt>
            <c:idx val="3"/>
            <c:bubble3D val="0"/>
            <c:spPr>
              <a:solidFill>
                <a:schemeClr val="accent1">
                  <a:lumMod val="60000"/>
                </a:schemeClr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7-6676-4F62-A7F1-11AF23839378}"/>
              </c:ext>
            </c:extLst>
          </c:dPt>
          <c:dPt>
            <c:idx val="4"/>
            <c:bubble3D val="0"/>
            <c:spPr>
              <a:solidFill>
                <a:schemeClr val="accent3">
                  <a:lumMod val="60000"/>
                </a:schemeClr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9-6676-4F62-A7F1-11AF23839378}"/>
              </c:ext>
            </c:extLst>
          </c:dPt>
          <c:dPt>
            <c:idx val="5"/>
            <c:bubble3D val="0"/>
            <c:spPr>
              <a:solidFill>
                <a:schemeClr val="accent5">
                  <a:lumMod val="60000"/>
                </a:schemeClr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B-6676-4F62-A7F1-11AF23839378}"/>
              </c:ext>
            </c:extLst>
          </c:dPt>
          <c:dPt>
            <c:idx val="6"/>
            <c:bubble3D val="0"/>
            <c:spPr>
              <a:solidFill>
                <a:schemeClr val="accent1">
                  <a:lumMod val="80000"/>
                  <a:lumOff val="20000"/>
                </a:schemeClr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D-6676-4F62-A7F1-11AF23839378}"/>
              </c:ext>
            </c:extLst>
          </c:dPt>
          <c:dPt>
            <c:idx val="7"/>
            <c:bubble3D val="0"/>
            <c:spPr>
              <a:solidFill>
                <a:schemeClr val="accent3">
                  <a:lumMod val="80000"/>
                  <a:lumOff val="20000"/>
                </a:schemeClr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F-6676-4F62-A7F1-11AF23839378}"/>
              </c:ext>
            </c:extLst>
          </c:dPt>
          <c:dPt>
            <c:idx val="8"/>
            <c:bubble3D val="0"/>
            <c:spPr>
              <a:solidFill>
                <a:schemeClr val="accent5">
                  <a:lumMod val="80000"/>
                  <a:lumOff val="20000"/>
                </a:schemeClr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11-6676-4F62-A7F1-11AF23839378}"/>
              </c:ext>
            </c:extLst>
          </c:dPt>
          <c:dLbls>
            <c:spPr>
              <a:pattFill prst="pct75">
                <a:fgClr>
                  <a:schemeClr val="dk1">
                    <a:lumMod val="75000"/>
                    <a:lumOff val="25000"/>
                  </a:schemeClr>
                </a:fgClr>
                <a:bgClr>
                  <a:schemeClr val="dk1">
                    <a:lumMod val="65000"/>
                    <a:lumOff val="35000"/>
                  </a:schemeClr>
                </a:bgClr>
              </a:patt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>
                  <a:solidFill>
                    <a:schemeClr val="dk1">
                      <a:lumMod val="50000"/>
                      <a:lumOff val="50000"/>
                    </a:schemeClr>
                  </a:solidFill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'Consolidated for Presentation'!$A$20:$A$28</c:f>
              <c:strCache>
                <c:ptCount val="9"/>
                <c:pt idx="0">
                  <c:v> Salaries </c:v>
                </c:pt>
                <c:pt idx="1">
                  <c:v> Fringe Benefits </c:v>
                </c:pt>
                <c:pt idx="2">
                  <c:v> Consultant &amp; Prof Services </c:v>
                </c:pt>
                <c:pt idx="3">
                  <c:v> Medications </c:v>
                </c:pt>
                <c:pt idx="4">
                  <c:v> Travel and Training </c:v>
                </c:pt>
                <c:pt idx="5">
                  <c:v> Capital Expense </c:v>
                </c:pt>
                <c:pt idx="6">
                  <c:v> Non-Capital Expense </c:v>
                </c:pt>
                <c:pt idx="7">
                  <c:v> Construction </c:v>
                </c:pt>
                <c:pt idx="8">
                  <c:v> Other </c:v>
                </c:pt>
              </c:strCache>
            </c:strRef>
          </c:cat>
          <c:val>
            <c:numRef>
              <c:f>'Consolidated for Presentation'!$B$20:$B$28</c:f>
              <c:numCache>
                <c:formatCode>General</c:formatCode>
                <c:ptCount val="9"/>
              </c:numCache>
            </c:numRef>
          </c:val>
          <c:extLst>
            <c:ext xmlns:c16="http://schemas.microsoft.com/office/drawing/2014/chart" uri="{C3380CC4-5D6E-409C-BE32-E72D297353CC}">
              <c16:uniqueId val="{00000012-6676-4F62-A7F1-11AF23839378}"/>
            </c:ext>
          </c:extLst>
        </c:ser>
        <c:ser>
          <c:idx val="1"/>
          <c:order val="1"/>
          <c:dLbls>
            <c:spPr>
              <a:pattFill prst="pct75">
                <a:fgClr>
                  <a:schemeClr val="dk1">
                    <a:lumMod val="75000"/>
                    <a:lumOff val="25000"/>
                  </a:schemeClr>
                </a:fgClr>
                <a:bgClr>
                  <a:schemeClr val="dk1">
                    <a:lumMod val="65000"/>
                    <a:lumOff val="35000"/>
                  </a:schemeClr>
                </a:bgClr>
              </a:patt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>
                  <a:solidFill>
                    <a:schemeClr val="dk1">
                      <a:lumMod val="50000"/>
                      <a:lumOff val="50000"/>
                    </a:schemeClr>
                  </a:solidFill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'Consolidated for Presentation'!$A$20:$A$28</c:f>
              <c:strCache>
                <c:ptCount val="9"/>
                <c:pt idx="0">
                  <c:v> Salaries </c:v>
                </c:pt>
                <c:pt idx="1">
                  <c:v> Fringe Benefits </c:v>
                </c:pt>
                <c:pt idx="2">
                  <c:v> Consultant &amp; Prof Services </c:v>
                </c:pt>
                <c:pt idx="3">
                  <c:v> Medications </c:v>
                </c:pt>
                <c:pt idx="4">
                  <c:v> Travel and Training </c:v>
                </c:pt>
                <c:pt idx="5">
                  <c:v> Capital Expense </c:v>
                </c:pt>
                <c:pt idx="6">
                  <c:v> Non-Capital Expense </c:v>
                </c:pt>
                <c:pt idx="7">
                  <c:v> Construction </c:v>
                </c:pt>
                <c:pt idx="8">
                  <c:v> Other </c:v>
                </c:pt>
              </c:strCache>
            </c:strRef>
          </c:cat>
          <c:val>
            <c:numRef>
              <c:f>'Consolidated for Presentation'!$C$20:$C$28</c:f>
            </c:numRef>
          </c:val>
          <c:extLst>
            <c:ext xmlns:c16="http://schemas.microsoft.com/office/drawing/2014/chart" uri="{C3380CC4-5D6E-409C-BE32-E72D297353CC}">
              <c16:uniqueId val="{00000013-6676-4F62-A7F1-11AF23839378}"/>
            </c:ext>
          </c:extLst>
        </c:ser>
        <c:ser>
          <c:idx val="2"/>
          <c:order val="2"/>
          <c:dLbls>
            <c:spPr>
              <a:pattFill prst="pct75">
                <a:fgClr>
                  <a:schemeClr val="dk1">
                    <a:lumMod val="75000"/>
                    <a:lumOff val="25000"/>
                  </a:schemeClr>
                </a:fgClr>
                <a:bgClr>
                  <a:schemeClr val="dk1">
                    <a:lumMod val="65000"/>
                    <a:lumOff val="35000"/>
                  </a:schemeClr>
                </a:bgClr>
              </a:patt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>
                  <a:solidFill>
                    <a:schemeClr val="dk1">
                      <a:lumMod val="50000"/>
                      <a:lumOff val="50000"/>
                    </a:schemeClr>
                  </a:solidFill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'Consolidated for Presentation'!$A$20:$A$28</c:f>
              <c:strCache>
                <c:ptCount val="9"/>
                <c:pt idx="0">
                  <c:v> Salaries </c:v>
                </c:pt>
                <c:pt idx="1">
                  <c:v> Fringe Benefits </c:v>
                </c:pt>
                <c:pt idx="2">
                  <c:v> Consultant &amp; Prof Services </c:v>
                </c:pt>
                <c:pt idx="3">
                  <c:v> Medications </c:v>
                </c:pt>
                <c:pt idx="4">
                  <c:v> Travel and Training </c:v>
                </c:pt>
                <c:pt idx="5">
                  <c:v> Capital Expense </c:v>
                </c:pt>
                <c:pt idx="6">
                  <c:v> Non-Capital Expense </c:v>
                </c:pt>
                <c:pt idx="7">
                  <c:v> Construction </c:v>
                </c:pt>
                <c:pt idx="8">
                  <c:v> Other </c:v>
                </c:pt>
              </c:strCache>
            </c:strRef>
          </c:cat>
          <c:val>
            <c:numRef>
              <c:f>'Consolidated for Presentation'!$D$20:$D$28</c:f>
            </c:numRef>
          </c:val>
          <c:extLst>
            <c:ext xmlns:c16="http://schemas.microsoft.com/office/drawing/2014/chart" uri="{C3380CC4-5D6E-409C-BE32-E72D297353CC}">
              <c16:uniqueId val="{00000014-6676-4F62-A7F1-11AF23839378}"/>
            </c:ext>
          </c:extLst>
        </c:ser>
        <c:ser>
          <c:idx val="3"/>
          <c:order val="3"/>
          <c:dLbls>
            <c:spPr>
              <a:pattFill prst="pct75">
                <a:fgClr>
                  <a:schemeClr val="dk1">
                    <a:lumMod val="75000"/>
                    <a:lumOff val="25000"/>
                  </a:schemeClr>
                </a:fgClr>
                <a:bgClr>
                  <a:schemeClr val="dk1">
                    <a:lumMod val="65000"/>
                    <a:lumOff val="35000"/>
                  </a:schemeClr>
                </a:bgClr>
              </a:patt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>
                  <a:solidFill>
                    <a:schemeClr val="dk1">
                      <a:lumMod val="50000"/>
                      <a:lumOff val="50000"/>
                    </a:schemeClr>
                  </a:solidFill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'Consolidated for Presentation'!$A$20:$A$28</c:f>
              <c:strCache>
                <c:ptCount val="9"/>
                <c:pt idx="0">
                  <c:v> Salaries </c:v>
                </c:pt>
                <c:pt idx="1">
                  <c:v> Fringe Benefits </c:v>
                </c:pt>
                <c:pt idx="2">
                  <c:v> Consultant &amp; Prof Services </c:v>
                </c:pt>
                <c:pt idx="3">
                  <c:v> Medications </c:v>
                </c:pt>
                <c:pt idx="4">
                  <c:v> Travel and Training </c:v>
                </c:pt>
                <c:pt idx="5">
                  <c:v> Capital Expense </c:v>
                </c:pt>
                <c:pt idx="6">
                  <c:v> Non-Capital Expense </c:v>
                </c:pt>
                <c:pt idx="7">
                  <c:v> Construction </c:v>
                </c:pt>
                <c:pt idx="8">
                  <c:v> Other </c:v>
                </c:pt>
              </c:strCache>
            </c:strRef>
          </c:cat>
          <c:val>
            <c:numRef>
              <c:f>'Consolidated for Presentation'!$E$20:$E$28</c:f>
            </c:numRef>
          </c:val>
          <c:extLst>
            <c:ext xmlns:c16="http://schemas.microsoft.com/office/drawing/2014/chart" uri="{C3380CC4-5D6E-409C-BE32-E72D297353CC}">
              <c16:uniqueId val="{00000015-6676-4F62-A7F1-11AF23839378}"/>
            </c:ext>
          </c:extLst>
        </c:ser>
        <c:ser>
          <c:idx val="4"/>
          <c:order val="4"/>
          <c:dLbls>
            <c:spPr>
              <a:pattFill prst="pct75">
                <a:fgClr>
                  <a:schemeClr val="dk1">
                    <a:lumMod val="75000"/>
                    <a:lumOff val="25000"/>
                  </a:schemeClr>
                </a:fgClr>
                <a:bgClr>
                  <a:schemeClr val="dk1">
                    <a:lumMod val="65000"/>
                    <a:lumOff val="35000"/>
                  </a:schemeClr>
                </a:bgClr>
              </a:patt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>
                  <a:solidFill>
                    <a:schemeClr val="dk1">
                      <a:lumMod val="50000"/>
                      <a:lumOff val="50000"/>
                    </a:schemeClr>
                  </a:solidFill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'Consolidated for Presentation'!$A$20:$A$28</c:f>
              <c:strCache>
                <c:ptCount val="9"/>
                <c:pt idx="0">
                  <c:v> Salaries </c:v>
                </c:pt>
                <c:pt idx="1">
                  <c:v> Fringe Benefits </c:v>
                </c:pt>
                <c:pt idx="2">
                  <c:v> Consultant &amp; Prof Services </c:v>
                </c:pt>
                <c:pt idx="3">
                  <c:v> Medications </c:v>
                </c:pt>
                <c:pt idx="4">
                  <c:v> Travel and Training </c:v>
                </c:pt>
                <c:pt idx="5">
                  <c:v> Capital Expense </c:v>
                </c:pt>
                <c:pt idx="6">
                  <c:v> Non-Capital Expense </c:v>
                </c:pt>
                <c:pt idx="7">
                  <c:v> Construction </c:v>
                </c:pt>
                <c:pt idx="8">
                  <c:v> Other </c:v>
                </c:pt>
              </c:strCache>
            </c:strRef>
          </c:cat>
          <c:val>
            <c:numRef>
              <c:f>'Consolidated for Presentation'!$F$20:$F$28</c:f>
            </c:numRef>
          </c:val>
          <c:extLst>
            <c:ext xmlns:c16="http://schemas.microsoft.com/office/drawing/2014/chart" uri="{C3380CC4-5D6E-409C-BE32-E72D297353CC}">
              <c16:uniqueId val="{00000016-6676-4F62-A7F1-11AF23839378}"/>
            </c:ext>
          </c:extLst>
        </c:ser>
        <c:ser>
          <c:idx val="5"/>
          <c:order val="5"/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18-6676-4F62-A7F1-11AF23839378}"/>
              </c:ext>
            </c:extLst>
          </c:dPt>
          <c:dPt>
            <c:idx val="1"/>
            <c:bubble3D val="0"/>
            <c:spPr>
              <a:solidFill>
                <a:schemeClr val="accent3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1A-6676-4F62-A7F1-11AF23839378}"/>
              </c:ext>
            </c:extLst>
          </c:dPt>
          <c:dPt>
            <c:idx val="2"/>
            <c:bubble3D val="0"/>
            <c:spPr>
              <a:solidFill>
                <a:schemeClr val="accent5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1C-6676-4F62-A7F1-11AF23839378}"/>
              </c:ext>
            </c:extLst>
          </c:dPt>
          <c:dPt>
            <c:idx val="3"/>
            <c:bubble3D val="0"/>
            <c:spPr>
              <a:solidFill>
                <a:schemeClr val="accent1">
                  <a:lumMod val="60000"/>
                </a:schemeClr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1E-6676-4F62-A7F1-11AF23839378}"/>
              </c:ext>
            </c:extLst>
          </c:dPt>
          <c:dPt>
            <c:idx val="4"/>
            <c:bubble3D val="0"/>
            <c:spPr>
              <a:solidFill>
                <a:schemeClr val="accent3">
                  <a:lumMod val="60000"/>
                </a:schemeClr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20-6676-4F62-A7F1-11AF23839378}"/>
              </c:ext>
            </c:extLst>
          </c:dPt>
          <c:dPt>
            <c:idx val="5"/>
            <c:bubble3D val="0"/>
            <c:spPr>
              <a:solidFill>
                <a:schemeClr val="accent5">
                  <a:lumMod val="60000"/>
                </a:schemeClr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22-6676-4F62-A7F1-11AF23839378}"/>
              </c:ext>
            </c:extLst>
          </c:dPt>
          <c:dPt>
            <c:idx val="6"/>
            <c:bubble3D val="0"/>
            <c:spPr>
              <a:solidFill>
                <a:schemeClr val="accent1">
                  <a:lumMod val="80000"/>
                  <a:lumOff val="20000"/>
                </a:schemeClr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24-6676-4F62-A7F1-11AF23839378}"/>
              </c:ext>
            </c:extLst>
          </c:dPt>
          <c:dPt>
            <c:idx val="7"/>
            <c:bubble3D val="0"/>
            <c:spPr>
              <a:solidFill>
                <a:schemeClr val="accent3">
                  <a:lumMod val="80000"/>
                  <a:lumOff val="20000"/>
                </a:schemeClr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26-6676-4F62-A7F1-11AF23839378}"/>
              </c:ext>
            </c:extLst>
          </c:dPt>
          <c:dPt>
            <c:idx val="8"/>
            <c:bubble3D val="0"/>
            <c:spPr>
              <a:solidFill>
                <a:schemeClr val="accent5">
                  <a:lumMod val="80000"/>
                  <a:lumOff val="20000"/>
                </a:schemeClr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28-6676-4F62-A7F1-11AF23839378}"/>
              </c:ext>
            </c:extLst>
          </c:dPt>
          <c:dLbls>
            <c:dLbl>
              <c:idx val="0"/>
              <c:layout>
                <c:manualLayout>
                  <c:x val="0.1241314042041067"/>
                  <c:y val="-2.4118175260639297E-2"/>
                </c:manualLayout>
              </c:layout>
              <c:showLegendKey val="1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8-6676-4F62-A7F1-11AF23839378}"/>
                </c:ext>
              </c:extLst>
            </c:dLbl>
            <c:dLbl>
              <c:idx val="1"/>
              <c:layout>
                <c:manualLayout>
                  <c:x val="-0.1457194745004731"/>
                  <c:y val="0.12863026805674291"/>
                </c:manualLayout>
              </c:layout>
              <c:showLegendKey val="1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A-6676-4F62-A7F1-11AF23839378}"/>
                </c:ext>
              </c:extLst>
            </c:dLbl>
            <c:dLbl>
              <c:idx val="2"/>
              <c:layout>
                <c:manualLayout>
                  <c:x val="-0.18835378852572815"/>
                  <c:y val="0.2210832732225268"/>
                </c:manualLayout>
              </c:layout>
              <c:showLegendKey val="1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C-6676-4F62-A7F1-11AF23839378}"/>
                </c:ext>
              </c:extLst>
            </c:dLbl>
            <c:dLbl>
              <c:idx val="3"/>
              <c:layout>
                <c:manualLayout>
                  <c:x val="-0.25029710156783358"/>
                  <c:y val="0.14068935568706256"/>
                </c:manualLayout>
              </c:layout>
              <c:showLegendKey val="1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E-6676-4F62-A7F1-11AF23839378}"/>
                </c:ext>
              </c:extLst>
            </c:dLbl>
            <c:dLbl>
              <c:idx val="4"/>
              <c:layout>
                <c:manualLayout>
                  <c:x val="-0.27935132948303582"/>
                  <c:y val="-2.009847938386608E-2"/>
                </c:manualLayout>
              </c:layout>
              <c:showLegendKey val="1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0-6676-4F62-A7F1-11AF23839378}"/>
                </c:ext>
              </c:extLst>
            </c:dLbl>
            <c:dLbl>
              <c:idx val="5"/>
              <c:layout>
                <c:manualLayout>
                  <c:x val="-0.22127772053775546"/>
                  <c:y val="-0.16882722682447507"/>
                </c:manualLayout>
              </c:layout>
              <c:showLegendKey val="1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2-6676-4F62-A7F1-11AF23839378}"/>
                </c:ext>
              </c:extLst>
            </c:dLbl>
            <c:dLbl>
              <c:idx val="6"/>
              <c:layout>
                <c:manualLayout>
                  <c:x val="-2.698508787045798E-3"/>
                  <c:y val="-0.1728469227012483"/>
                </c:manualLayout>
              </c:layout>
              <c:showLegendKey val="1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4-6676-4F62-A7F1-11AF23839378}"/>
                </c:ext>
              </c:extLst>
            </c:dLbl>
            <c:dLbl>
              <c:idx val="7"/>
              <c:layout>
                <c:manualLayout>
                  <c:x val="0.20412312433081548"/>
                  <c:y val="-0.15999771906129531"/>
                </c:manualLayout>
              </c:layout>
              <c:showLegendKey val="1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6-6676-4F62-A7F1-11AF23839378}"/>
                </c:ext>
              </c:extLst>
            </c:dLbl>
            <c:dLbl>
              <c:idx val="8"/>
              <c:layout>
                <c:manualLayout>
                  <c:x val="0.27243269000675407"/>
                  <c:y val="0"/>
                </c:manualLayout>
              </c:layout>
              <c:showLegendKey val="1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8-6676-4F62-A7F1-11AF23839378}"/>
                </c:ext>
              </c:extLst>
            </c:dLbl>
            <c:spPr>
              <a:noFill/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1"/>
            <c:showVal val="0"/>
            <c:showCatName val="1"/>
            <c:showSerName val="0"/>
            <c:showPercent val="1"/>
            <c:showBubbleSize val="0"/>
            <c:showLeaderLines val="1"/>
            <c:leaderLines>
              <c:spPr>
                <a:ln w="9525">
                  <a:solidFill>
                    <a:schemeClr val="dk1">
                      <a:lumMod val="50000"/>
                      <a:lumOff val="50000"/>
                    </a:schemeClr>
                  </a:solidFill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'Consolidated for Presentation'!$A$20:$A$28</c:f>
              <c:strCache>
                <c:ptCount val="9"/>
                <c:pt idx="0">
                  <c:v> Salaries </c:v>
                </c:pt>
                <c:pt idx="1">
                  <c:v> Fringe Benefits </c:v>
                </c:pt>
                <c:pt idx="2">
                  <c:v> Consultant &amp; Prof Services </c:v>
                </c:pt>
                <c:pt idx="3">
                  <c:v> Medications </c:v>
                </c:pt>
                <c:pt idx="4">
                  <c:v> Travel and Training </c:v>
                </c:pt>
                <c:pt idx="5">
                  <c:v> Capital Expense </c:v>
                </c:pt>
                <c:pt idx="6">
                  <c:v> Non-Capital Expense </c:v>
                </c:pt>
                <c:pt idx="7">
                  <c:v> Construction </c:v>
                </c:pt>
                <c:pt idx="8">
                  <c:v> Other </c:v>
                </c:pt>
              </c:strCache>
            </c:strRef>
          </c:cat>
          <c:val>
            <c:numRef>
              <c:f>'Consolidated for Presentation'!$G$20:$G$28</c:f>
              <c:numCache>
                <c:formatCode>_(* #,##0_);_(* \(#,##0\);_(* "-"_);_(@_)</c:formatCode>
                <c:ptCount val="9"/>
                <c:pt idx="0" formatCode="_(&quot;$&quot;* #,##0_);_(&quot;$&quot;* \(#,##0\);_(&quot;$&quot;* &quot;-&quot;??_);_(@_)">
                  <c:v>67403563</c:v>
                </c:pt>
                <c:pt idx="1">
                  <c:v>20982729</c:v>
                </c:pt>
                <c:pt idx="2">
                  <c:v>17422793</c:v>
                </c:pt>
                <c:pt idx="3">
                  <c:v>1309704</c:v>
                </c:pt>
                <c:pt idx="4">
                  <c:v>2180354</c:v>
                </c:pt>
                <c:pt idx="5">
                  <c:v>382720</c:v>
                </c:pt>
                <c:pt idx="6">
                  <c:v>4114977</c:v>
                </c:pt>
                <c:pt idx="7">
                  <c:v>2083254</c:v>
                </c:pt>
                <c:pt idx="8">
                  <c:v>6600038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29-6676-4F62-A7F1-11AF23839378}"/>
            </c:ext>
          </c:extLst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  <c:holeSize val="50"/>
      </c:doughnutChart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gradFill flip="none" rotWithShape="1">
      <a:gsLst>
        <a:gs pos="0">
          <a:schemeClr val="lt1"/>
        </a:gs>
        <a:gs pos="39000">
          <a:schemeClr val="lt1"/>
        </a:gs>
        <a:gs pos="100000">
          <a:schemeClr val="lt1">
            <a:lumMod val="75000"/>
          </a:schemeClr>
        </a:gs>
      </a:gsLst>
      <a:path path="circle">
        <a:fillToRect l="50000" t="-80000" r="50000" b="180000"/>
      </a:path>
      <a:tileRect/>
    </a:gra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1">
  <a:schemeClr val="accent1"/>
  <a:schemeClr val="accent3"/>
  <a:schemeClr val="accent5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1">
  <a:schemeClr val="accent1"/>
  <a:schemeClr val="accent3"/>
  <a:schemeClr val="accent5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3">
  <cs:axisTitle>
    <cs:lnRef idx="0"/>
    <cs:fillRef idx="0"/>
    <cs:effectRef idx="0"/>
    <cs:fontRef idx="minor">
      <a:schemeClr val="dk1">
        <a:lumMod val="75000"/>
        <a:lumOff val="25000"/>
      </a:schemeClr>
    </cs:fontRef>
    <cs:defRPr sz="900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00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000" b="1" i="0" u="none" strike="noStrike" kern="1200" baseline="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900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18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253">
  <cs:axisTitle>
    <cs:lnRef idx="0"/>
    <cs:fillRef idx="0"/>
    <cs:effectRef idx="0"/>
    <cs:fontRef idx="minor">
      <a:schemeClr val="dk1">
        <a:lumMod val="75000"/>
        <a:lumOff val="25000"/>
      </a:schemeClr>
    </cs:fontRef>
    <cs:defRPr sz="900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00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000" b="1" i="0" u="none" strike="noStrike" kern="1200" baseline="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900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18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3" y="10"/>
            <a:ext cx="3043979" cy="466257"/>
          </a:xfrm>
          <a:prstGeom prst="rect">
            <a:avLst/>
          </a:prstGeom>
        </p:spPr>
        <p:txBody>
          <a:bodyPr vert="horz" lIns="90619" tIns="45308" rIns="90619" bIns="45308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7541" y="10"/>
            <a:ext cx="3043979" cy="466257"/>
          </a:xfrm>
          <a:prstGeom prst="rect">
            <a:avLst/>
          </a:prstGeom>
        </p:spPr>
        <p:txBody>
          <a:bodyPr vert="horz" lIns="90619" tIns="45308" rIns="90619" bIns="45308" rtlCol="0"/>
          <a:lstStyle>
            <a:lvl1pPr algn="r">
              <a:defRPr sz="1200"/>
            </a:lvl1pPr>
          </a:lstStyle>
          <a:p>
            <a:fld id="{CB0BDE84-CD75-4C93-B387-1AAF1564A122}" type="datetimeFigureOut">
              <a:rPr lang="en-US" smtClean="0"/>
              <a:t>7/6/2026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13" y="8842844"/>
            <a:ext cx="3043979" cy="466256"/>
          </a:xfrm>
          <a:prstGeom prst="rect">
            <a:avLst/>
          </a:prstGeom>
        </p:spPr>
        <p:txBody>
          <a:bodyPr vert="horz" lIns="90619" tIns="45308" rIns="90619" bIns="45308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7541" y="8842844"/>
            <a:ext cx="3043979" cy="466256"/>
          </a:xfrm>
          <a:prstGeom prst="rect">
            <a:avLst/>
          </a:prstGeom>
        </p:spPr>
        <p:txBody>
          <a:bodyPr vert="horz" lIns="90619" tIns="45308" rIns="90619" bIns="45308" rtlCol="0" anchor="b"/>
          <a:lstStyle>
            <a:lvl1pPr algn="r">
              <a:defRPr sz="1200"/>
            </a:lvl1pPr>
          </a:lstStyle>
          <a:p>
            <a:fld id="{19732F81-C5C4-477C-991A-9E7049C7153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5790180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61" y="40"/>
            <a:ext cx="3044156" cy="465766"/>
          </a:xfrm>
          <a:prstGeom prst="rect">
            <a:avLst/>
          </a:prstGeom>
        </p:spPr>
        <p:txBody>
          <a:bodyPr vert="horz" lIns="90597" tIns="45298" rIns="90597" bIns="45298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7332" y="40"/>
            <a:ext cx="3044155" cy="465766"/>
          </a:xfrm>
          <a:prstGeom prst="rect">
            <a:avLst/>
          </a:prstGeom>
        </p:spPr>
        <p:txBody>
          <a:bodyPr vert="horz" lIns="90597" tIns="45298" rIns="90597" bIns="45298" rtlCol="0"/>
          <a:lstStyle>
            <a:lvl1pPr algn="r">
              <a:defRPr sz="1200"/>
            </a:lvl1pPr>
          </a:lstStyle>
          <a:p>
            <a:fld id="{B56CFCE9-574D-4123-85F8-B73743BA3C14}" type="datetimeFigureOut">
              <a:rPr lang="en-US" smtClean="0"/>
              <a:pPr/>
              <a:t>7/6/2026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93800" y="708025"/>
            <a:ext cx="4638675" cy="34782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0597" tIns="45298" rIns="90597" bIns="45298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3121" y="4422515"/>
            <a:ext cx="5618480" cy="4188776"/>
          </a:xfrm>
          <a:prstGeom prst="rect">
            <a:avLst/>
          </a:prstGeom>
        </p:spPr>
        <p:txBody>
          <a:bodyPr vert="horz" lIns="90597" tIns="45298" rIns="90597" bIns="45298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61" y="8841779"/>
            <a:ext cx="3044156" cy="465766"/>
          </a:xfrm>
          <a:prstGeom prst="rect">
            <a:avLst/>
          </a:prstGeom>
        </p:spPr>
        <p:txBody>
          <a:bodyPr vert="horz" lIns="90597" tIns="45298" rIns="90597" bIns="45298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7332" y="8841779"/>
            <a:ext cx="3044155" cy="465766"/>
          </a:xfrm>
          <a:prstGeom prst="rect">
            <a:avLst/>
          </a:prstGeom>
        </p:spPr>
        <p:txBody>
          <a:bodyPr vert="horz" lIns="90597" tIns="45298" rIns="90597" bIns="45298" rtlCol="0" anchor="b"/>
          <a:lstStyle>
            <a:lvl1pPr algn="r">
              <a:defRPr sz="1200"/>
            </a:lvl1pPr>
          </a:lstStyle>
          <a:p>
            <a:fld id="{2F0D7DA0-E922-4EE9-AF4B-7D0EA1AB88F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18678979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6852E86-31A3-4864-88F2-82AA140C038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F0D7DA0-E922-4EE9-AF4B-7D0EA1AB88F5}" type="slidenum">
              <a:rPr lang="en-US" smtClean="0"/>
              <a:pPr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720310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C432FC9-C214-4BC2-A555-B05371438F6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F0D7DA0-E922-4EE9-AF4B-7D0EA1AB88F5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0991107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C432FC9-C214-4BC2-A555-B05371438F6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F0D7DA0-E922-4EE9-AF4B-7D0EA1AB88F5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0900780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0B3D38D-0491-4E99-9317-7B7313C6BB1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F0D7DA0-E922-4EE9-AF4B-7D0EA1AB88F5}" type="slidenum">
              <a:rPr lang="en-US" smtClean="0"/>
              <a:pPr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0972204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" name="Group 24"/>
          <p:cNvGrpSpPr/>
          <p:nvPr/>
        </p:nvGrpSpPr>
        <p:grpSpPr>
          <a:xfrm>
            <a:off x="203200" y="0"/>
            <a:ext cx="3778250" cy="6858001"/>
            <a:chOff x="203200" y="0"/>
            <a:chExt cx="3778250" cy="6858001"/>
          </a:xfrm>
        </p:grpSpPr>
        <p:sp>
          <p:nvSpPr>
            <p:cNvPr id="14" name="Freeform 6"/>
            <p:cNvSpPr/>
            <p:nvPr/>
          </p:nvSpPr>
          <p:spPr bwMode="auto">
            <a:xfrm>
              <a:off x="641350" y="0"/>
              <a:ext cx="1365250" cy="3971925"/>
            </a:xfrm>
            <a:custGeom>
              <a:avLst/>
              <a:gdLst/>
              <a:ahLst/>
              <a:cxnLst/>
              <a:rect l="0" t="0" r="r" b="b"/>
              <a:pathLst>
                <a:path w="860" h="2502">
                  <a:moveTo>
                    <a:pt x="0" y="2445"/>
                  </a:moveTo>
                  <a:lnTo>
                    <a:pt x="228" y="2502"/>
                  </a:lnTo>
                  <a:lnTo>
                    <a:pt x="860" y="0"/>
                  </a:lnTo>
                  <a:lnTo>
                    <a:pt x="620" y="0"/>
                  </a:lnTo>
                  <a:lnTo>
                    <a:pt x="0" y="2445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" name="Freeform 7"/>
            <p:cNvSpPr/>
            <p:nvPr/>
          </p:nvSpPr>
          <p:spPr bwMode="auto">
            <a:xfrm>
              <a:off x="203200" y="0"/>
              <a:ext cx="1336675" cy="3862388"/>
            </a:xfrm>
            <a:custGeom>
              <a:avLst/>
              <a:gdLst/>
              <a:ahLst/>
              <a:cxnLst/>
              <a:rect l="0" t="0" r="r" b="b"/>
              <a:pathLst>
                <a:path w="842" h="2433">
                  <a:moveTo>
                    <a:pt x="842" y="0"/>
                  </a:moveTo>
                  <a:lnTo>
                    <a:pt x="602" y="0"/>
                  </a:lnTo>
                  <a:lnTo>
                    <a:pt x="0" y="2376"/>
                  </a:lnTo>
                  <a:lnTo>
                    <a:pt x="228" y="2433"/>
                  </a:lnTo>
                  <a:lnTo>
                    <a:pt x="842" y="0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" name="Freeform 8"/>
            <p:cNvSpPr/>
            <p:nvPr/>
          </p:nvSpPr>
          <p:spPr bwMode="auto">
            <a:xfrm>
              <a:off x="207963" y="3776663"/>
              <a:ext cx="1936750" cy="3081338"/>
            </a:xfrm>
            <a:custGeom>
              <a:avLst/>
              <a:gdLst/>
              <a:ahLst/>
              <a:cxnLst/>
              <a:rect l="0" t="0" r="r" b="b"/>
              <a:pathLst>
                <a:path w="1220" h="1941">
                  <a:moveTo>
                    <a:pt x="0" y="0"/>
                  </a:moveTo>
                  <a:lnTo>
                    <a:pt x="1166" y="1941"/>
                  </a:lnTo>
                  <a:lnTo>
                    <a:pt x="1220" y="194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" name="Freeform 9"/>
            <p:cNvSpPr/>
            <p:nvPr/>
          </p:nvSpPr>
          <p:spPr bwMode="auto">
            <a:xfrm>
              <a:off x="646113" y="3886200"/>
              <a:ext cx="2373313" cy="2971800"/>
            </a:xfrm>
            <a:custGeom>
              <a:avLst/>
              <a:gdLst/>
              <a:ahLst/>
              <a:cxnLst/>
              <a:rect l="0" t="0" r="r" b="b"/>
              <a:pathLst>
                <a:path w="1495" h="1872">
                  <a:moveTo>
                    <a:pt x="1495" y="1872"/>
                  </a:moveTo>
                  <a:lnTo>
                    <a:pt x="0" y="0"/>
                  </a:lnTo>
                  <a:lnTo>
                    <a:pt x="1442" y="1872"/>
                  </a:lnTo>
                  <a:lnTo>
                    <a:pt x="1495" y="1872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" name="Freeform 10"/>
            <p:cNvSpPr/>
            <p:nvPr/>
          </p:nvSpPr>
          <p:spPr bwMode="auto">
            <a:xfrm>
              <a:off x="641350" y="3881438"/>
              <a:ext cx="3340100" cy="2976563"/>
            </a:xfrm>
            <a:custGeom>
              <a:avLst/>
              <a:gdLst/>
              <a:ahLst/>
              <a:cxnLst/>
              <a:rect l="0" t="0" r="r" b="b"/>
              <a:pathLst>
                <a:path w="2104" h="1875">
                  <a:moveTo>
                    <a:pt x="0" y="0"/>
                  </a:moveTo>
                  <a:lnTo>
                    <a:pt x="3" y="3"/>
                  </a:lnTo>
                  <a:lnTo>
                    <a:pt x="1498" y="1875"/>
                  </a:lnTo>
                  <a:lnTo>
                    <a:pt x="2104" y="1875"/>
                  </a:lnTo>
                  <a:lnTo>
                    <a:pt x="228" y="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" name="Freeform 11"/>
            <p:cNvSpPr/>
            <p:nvPr/>
          </p:nvSpPr>
          <p:spPr bwMode="auto">
            <a:xfrm>
              <a:off x="203200" y="3771900"/>
              <a:ext cx="2660650" cy="3086100"/>
            </a:xfrm>
            <a:custGeom>
              <a:avLst/>
              <a:gdLst/>
              <a:ahLst/>
              <a:cxnLst/>
              <a:rect l="0" t="0" r="r" b="b"/>
              <a:pathLst>
                <a:path w="1676" h="1944">
                  <a:moveTo>
                    <a:pt x="1676" y="1944"/>
                  </a:moveTo>
                  <a:lnTo>
                    <a:pt x="264" y="111"/>
                  </a:lnTo>
                  <a:lnTo>
                    <a:pt x="225" y="60"/>
                  </a:lnTo>
                  <a:lnTo>
                    <a:pt x="228" y="60"/>
                  </a:lnTo>
                  <a:lnTo>
                    <a:pt x="264" y="111"/>
                  </a:lnTo>
                  <a:lnTo>
                    <a:pt x="234" y="69"/>
                  </a:lnTo>
                  <a:lnTo>
                    <a:pt x="228" y="57"/>
                  </a:lnTo>
                  <a:lnTo>
                    <a:pt x="222" y="54"/>
                  </a:lnTo>
                  <a:lnTo>
                    <a:pt x="0" y="0"/>
                  </a:lnTo>
                  <a:lnTo>
                    <a:pt x="3" y="3"/>
                  </a:lnTo>
                  <a:lnTo>
                    <a:pt x="1223" y="1944"/>
                  </a:lnTo>
                  <a:lnTo>
                    <a:pt x="1676" y="1944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39673" y="914401"/>
            <a:ext cx="6947127" cy="3488266"/>
          </a:xfrm>
        </p:spPr>
        <p:txBody>
          <a:bodyPr anchor="b">
            <a:normAutofit/>
          </a:bodyPr>
          <a:lstStyle>
            <a:lvl1pPr algn="r">
              <a:defRPr sz="5400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924238" y="4402666"/>
            <a:ext cx="5762563" cy="1364531"/>
          </a:xfrm>
        </p:spPr>
        <p:txBody>
          <a:bodyPr anchor="t">
            <a:normAutofit/>
          </a:bodyPr>
          <a:lstStyle>
            <a:lvl1pPr marL="0" indent="0" algn="r">
              <a:buNone/>
              <a:defRPr sz="18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325773" y="6117336"/>
            <a:ext cx="857473" cy="365125"/>
          </a:xfrm>
        </p:spPr>
        <p:txBody>
          <a:bodyPr/>
          <a:lstStyle/>
          <a:p>
            <a:fld id="{37A6B429-1070-4CD7-B2AE-57AC9F52DF8C}" type="datetime1">
              <a:rPr lang="en-US" smtClean="0"/>
              <a:t>7/6/2026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623733" y="6117336"/>
            <a:ext cx="3609438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75320" y="6117336"/>
            <a:ext cx="411480" cy="365125"/>
          </a:xfrm>
        </p:spPr>
        <p:txBody>
          <a:bodyPr/>
          <a:lstStyle/>
          <a:p>
            <a:fld id="{9D6E048D-9168-494E-870A-B67E322DE9B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3" name="Freeform 12"/>
          <p:cNvSpPr/>
          <p:nvPr/>
        </p:nvSpPr>
        <p:spPr bwMode="auto">
          <a:xfrm>
            <a:off x="203200" y="3771900"/>
            <a:ext cx="361950" cy="90488"/>
          </a:xfrm>
          <a:custGeom>
            <a:avLst/>
            <a:gdLst/>
            <a:ahLst/>
            <a:cxnLst/>
            <a:rect l="0" t="0" r="r" b="b"/>
            <a:pathLst>
              <a:path w="228" h="57">
                <a:moveTo>
                  <a:pt x="228" y="57"/>
                </a:moveTo>
                <a:lnTo>
                  <a:pt x="0" y="0"/>
                </a:lnTo>
                <a:lnTo>
                  <a:pt x="222" y="54"/>
                </a:lnTo>
                <a:lnTo>
                  <a:pt x="228" y="57"/>
                </a:lnTo>
                <a:close/>
              </a:path>
            </a:pathLst>
          </a:custGeom>
          <a:solidFill>
            <a:srgbClr val="29ABE2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4" name="Freeform 13"/>
          <p:cNvSpPr/>
          <p:nvPr/>
        </p:nvSpPr>
        <p:spPr bwMode="auto">
          <a:xfrm>
            <a:off x="560388" y="3867150"/>
            <a:ext cx="61913" cy="80963"/>
          </a:xfrm>
          <a:custGeom>
            <a:avLst/>
            <a:gdLst/>
            <a:ahLst/>
            <a:cxnLst/>
            <a:rect l="0" t="0" r="r" b="b"/>
            <a:pathLst>
              <a:path w="39" h="51">
                <a:moveTo>
                  <a:pt x="0" y="0"/>
                </a:moveTo>
                <a:lnTo>
                  <a:pt x="39" y="51"/>
                </a:lnTo>
                <a:lnTo>
                  <a:pt x="3" y="0"/>
                </a:lnTo>
                <a:lnTo>
                  <a:pt x="0" y="0"/>
                </a:lnTo>
                <a:close/>
              </a:path>
            </a:pathLst>
          </a:custGeom>
          <a:solidFill>
            <a:srgbClr val="29ABE2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4881784"/>
      </p:ext>
    </p:extLst>
  </p:cSld>
  <p:clrMapOvr>
    <a:masterClrMapping/>
  </p:clrMapOvr>
  <p:transition>
    <p:randomBar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3523" y="4732865"/>
            <a:ext cx="7515991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789975" y="932112"/>
            <a:ext cx="6171065" cy="3164976"/>
          </a:xfrm>
          <a:prstGeom prst="roundRect">
            <a:avLst>
              <a:gd name="adj" fmla="val 43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3523" y="5299603"/>
            <a:ext cx="7515991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81B374-6C06-40BD-9FF5-485229DB9A47}" type="datetime1">
              <a:rPr lang="en-US" smtClean="0"/>
              <a:t>7/6/2026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6E048D-9168-494E-870A-B67E322DE9B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850709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3524" y="685800"/>
            <a:ext cx="7515991" cy="3048000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13524" y="4343400"/>
            <a:ext cx="7515992" cy="14478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1BAFDE-A235-44D5-BF6D-7604E7FF1896}" type="datetime1">
              <a:rPr lang="en-US" smtClean="0"/>
              <a:t>7/6/2026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6E048D-9168-494E-870A-B67E322DE9B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0072533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969421" y="863023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8172197" y="2819399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26741" y="685801"/>
            <a:ext cx="6974115" cy="2743199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598235" y="3428999"/>
            <a:ext cx="6631128" cy="381000"/>
          </a:xfrm>
        </p:spPr>
        <p:txBody>
          <a:bodyPr anchor="ctr">
            <a:normAutofit/>
          </a:bodyPr>
          <a:lstStyle>
            <a:lvl1pPr marL="0" indent="0">
              <a:buFontTx/>
              <a:buNone/>
              <a:defRPr sz="18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13523" y="4343400"/>
            <a:ext cx="7515991" cy="14478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0E56F7-E8EF-4B8B-96EB-33C6631FB512}" type="datetime1">
              <a:rPr lang="en-US" smtClean="0"/>
              <a:t>7/6/2026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6E048D-9168-494E-870A-B67E322DE9B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1202384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3525" y="3308581"/>
            <a:ext cx="7515989" cy="1468800"/>
          </a:xfrm>
        </p:spPr>
        <p:txBody>
          <a:bodyPr anchor="b">
            <a:normAutofit/>
          </a:bodyPr>
          <a:lstStyle>
            <a:lvl1pPr algn="r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13524" y="4777381"/>
            <a:ext cx="7515990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AA1E32-9027-4DFB-8EEC-319BF7F668E5}" type="datetime1">
              <a:rPr lang="en-US" smtClean="0"/>
              <a:t>7/6/2026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6E048D-9168-494E-870A-B67E322DE9B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4071985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969421" y="863023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8172197" y="2819399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26741" y="685801"/>
            <a:ext cx="6974115" cy="2743199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13525" y="3886200"/>
            <a:ext cx="7515990" cy="889000"/>
          </a:xfrm>
        </p:spPr>
        <p:txBody>
          <a:bodyPr vert="horz" lIns="91440" tIns="45720" rIns="91440" bIns="45720" rtlCol="0" anchor="b">
            <a:normAutofit/>
          </a:bodyPr>
          <a:lstStyle>
            <a:lvl1pPr algn="r">
              <a:buNone/>
              <a:defRPr lang="en-US" sz="24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13524" y="4775200"/>
            <a:ext cx="7515990" cy="1016000"/>
          </a:xfrm>
        </p:spPr>
        <p:txBody>
          <a:bodyPr anchor="t">
            <a:normAutofit/>
          </a:bodyPr>
          <a:lstStyle>
            <a:lvl1pPr marL="0" indent="0" algn="r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6E8EA2-C158-47A6-8E61-2298D72F3E83}" type="datetime1">
              <a:rPr lang="en-US" smtClean="0"/>
              <a:t>7/6/2026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6E048D-9168-494E-870A-B67E322DE9B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2149934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3525" y="685801"/>
            <a:ext cx="7515991" cy="2727325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13524" y="3505200"/>
            <a:ext cx="7515992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13524" y="4343400"/>
            <a:ext cx="7515992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36AF16-7B40-4F9F-A2E5-C1E131C5278E}" type="datetime1">
              <a:rPr lang="en-US" smtClean="0"/>
              <a:t>7/6/2026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6E048D-9168-494E-870A-B67E322DE9B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0522816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EC429E-67BB-4160-87D6-0DABDFCDBF48}" type="datetime1">
              <a:rPr lang="en-US" smtClean="0"/>
              <a:t>7/6/2026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6E048D-9168-494E-870A-B67E322DE9B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57215715"/>
      </p:ext>
    </p:extLst>
  </p:cSld>
  <p:clrMapOvr>
    <a:masterClrMapping/>
  </p:clrMapOvr>
  <p:transition>
    <p:randomBar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01393" y="685800"/>
            <a:ext cx="1328123" cy="5105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13524" y="685800"/>
            <a:ext cx="6016373" cy="5105400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7201E7-F4DE-4AF6-B35E-BA3EA5D2AA86}" type="datetime1">
              <a:rPr lang="en-US" smtClean="0"/>
              <a:t>7/6/2026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6E048D-9168-494E-870A-B67E322DE9B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65670813"/>
      </p:ext>
    </p:extLst>
  </p:cSld>
  <p:clrMapOvr>
    <a:masterClrMapping/>
  </p:clrMapOvr>
  <p:transition>
    <p:randomBar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82133" y="457201"/>
            <a:ext cx="7704667" cy="19812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82133" y="2667000"/>
            <a:ext cx="7704667" cy="3332816"/>
          </a:xfrm>
        </p:spPr>
        <p:txBody>
          <a:bodyPr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344329" y="6108173"/>
            <a:ext cx="857473" cy="365125"/>
          </a:xfrm>
        </p:spPr>
        <p:txBody>
          <a:bodyPr/>
          <a:lstStyle/>
          <a:p>
            <a:fld id="{CE7BD221-7CD3-4748-BFEE-8F0895AF0A9F}" type="datetime1">
              <a:rPr lang="en-US" smtClean="0"/>
              <a:t>7/6/2026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972647" y="6108173"/>
            <a:ext cx="5314517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58967" y="6108173"/>
            <a:ext cx="427833" cy="365125"/>
          </a:xfrm>
        </p:spPr>
        <p:txBody>
          <a:bodyPr/>
          <a:lstStyle/>
          <a:p>
            <a:fld id="{9D6E048D-9168-494E-870A-B67E322DE9B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26609229"/>
      </p:ext>
    </p:extLst>
  </p:cSld>
  <p:clrMapOvr>
    <a:masterClrMapping/>
  </p:clrMapOvr>
  <p:transition>
    <p:randomBar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6995" y="2666998"/>
            <a:ext cx="6699805" cy="2360071"/>
          </a:xfrm>
        </p:spPr>
        <p:txBody>
          <a:bodyPr anchor="b"/>
          <a:lstStyle>
            <a:lvl1pPr algn="r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86998" y="5027070"/>
            <a:ext cx="6699802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996E8B-1052-46ED-B892-FE78CCB38505}" type="datetime1">
              <a:rPr lang="en-US" smtClean="0"/>
              <a:t>7/6/2026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73317" y="6116070"/>
            <a:ext cx="413483" cy="365125"/>
          </a:xfrm>
        </p:spPr>
        <p:txBody>
          <a:bodyPr/>
          <a:lstStyle/>
          <a:p>
            <a:fld id="{9D6E048D-9168-494E-870A-B67E322DE9B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76868693"/>
      </p:ext>
    </p:extLst>
  </p:cSld>
  <p:clrMapOvr>
    <a:masterClrMapping/>
  </p:clrMapOvr>
  <p:transition>
    <p:randomBar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82133" y="685801"/>
            <a:ext cx="7704667" cy="175259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82133" y="2667000"/>
            <a:ext cx="3739896" cy="3368674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46904" y="2667000"/>
            <a:ext cx="3739896" cy="3346824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11A262-A72B-42D3-8E88-00F873353B4A}" type="datetime1">
              <a:rPr lang="en-US" smtClean="0"/>
              <a:t>7/6/2026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6E048D-9168-494E-870A-B67E322DE9B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40268282"/>
      </p:ext>
    </p:extLst>
  </p:cSld>
  <p:clrMapOvr>
    <a:masterClrMapping/>
  </p:clrMapOvr>
  <p:transition>
    <p:randomBar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29481" y="2658533"/>
            <a:ext cx="3456291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13523" y="3335336"/>
            <a:ext cx="3672248" cy="2665259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61710" y="2667000"/>
            <a:ext cx="3467806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957266" y="3335336"/>
            <a:ext cx="3672248" cy="2665259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9F10C2-4E3B-4118-B353-8173FCAB34C1}" type="datetime1">
              <a:rPr lang="en-US" smtClean="0"/>
              <a:t>7/6/2026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6E048D-9168-494E-870A-B67E322DE9B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5655626"/>
      </p:ext>
    </p:extLst>
  </p:cSld>
  <p:clrMapOvr>
    <a:masterClrMapping/>
  </p:clrMapOvr>
  <p:transition>
    <p:randomBar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091ACB-7B27-44B6-B695-84B8E156FF0D}" type="datetime1">
              <a:rPr lang="en-US" smtClean="0"/>
              <a:t>7/6/2026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6E048D-9168-494E-870A-B67E322DE9B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9502163"/>
      </p:ext>
    </p:extLst>
  </p:cSld>
  <p:clrMapOvr>
    <a:masterClrMapping/>
  </p:clrMapOvr>
  <p:transition>
    <p:randomBar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A1D0F0-CBD3-4522-85A3-A2690102B5B9}" type="datetime1">
              <a:rPr lang="en-US" smtClean="0"/>
              <a:t>7/6/2026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6E048D-9168-494E-870A-B67E322DE9B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87698343"/>
      </p:ext>
    </p:extLst>
  </p:cSld>
  <p:clrMapOvr>
    <a:masterClrMapping/>
  </p:clrMapOvr>
  <p:transition>
    <p:randomBar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3524" y="1600200"/>
            <a:ext cx="2662534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47553" y="685800"/>
            <a:ext cx="4681962" cy="5105401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3524" y="2971800"/>
            <a:ext cx="2662534" cy="18288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798808-A1D0-4557-AFC7-86157B11CEFE}" type="datetime1">
              <a:rPr lang="en-US" smtClean="0"/>
              <a:t>7/6/2026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6E048D-9168-494E-870A-B67E322DE9B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67767013"/>
      </p:ext>
    </p:extLst>
  </p:cSld>
  <p:clrMapOvr>
    <a:masterClrMapping/>
  </p:clrMapOvr>
  <p:transition>
    <p:randomBar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2332" y="1752599"/>
            <a:ext cx="4070679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697495" y="914400"/>
            <a:ext cx="2461371" cy="4572000"/>
          </a:xfrm>
          <a:prstGeom prst="roundRect">
            <a:avLst>
              <a:gd name="adj" fmla="val 42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2332" y="3124199"/>
            <a:ext cx="4070679" cy="1828800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818E29-2AFD-401F-BE63-2CE8719F4591}" type="datetime1">
              <a:rPr lang="en-US" smtClean="0"/>
              <a:t>7/6/2026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6E048D-9168-494E-870A-B67E322DE9B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02292404"/>
      </p:ext>
    </p:extLst>
  </p:cSld>
  <p:clrMapOvr>
    <a:masterClrMapping/>
  </p:clrMapOvr>
  <p:transition>
    <p:randomBar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/>
          <p:nvPr/>
        </p:nvGrpSpPr>
        <p:grpSpPr>
          <a:xfrm>
            <a:off x="0" y="0"/>
            <a:ext cx="2132013" cy="6858001"/>
            <a:chOff x="0" y="0"/>
            <a:chExt cx="2132013" cy="6858001"/>
          </a:xfrm>
        </p:grpSpPr>
        <p:sp>
          <p:nvSpPr>
            <p:cNvPr id="15" name="Freeform 6"/>
            <p:cNvSpPr/>
            <p:nvPr/>
          </p:nvSpPr>
          <p:spPr bwMode="auto">
            <a:xfrm>
              <a:off x="0" y="0"/>
              <a:ext cx="1073150" cy="5291138"/>
            </a:xfrm>
            <a:custGeom>
              <a:avLst/>
              <a:gdLst/>
              <a:ahLst/>
              <a:cxnLst/>
              <a:rect l="0" t="0" r="r" b="b"/>
              <a:pathLst>
                <a:path w="676" h="3333">
                  <a:moveTo>
                    <a:pt x="0" y="3132"/>
                  </a:moveTo>
                  <a:lnTo>
                    <a:pt x="0" y="3312"/>
                  </a:lnTo>
                  <a:lnTo>
                    <a:pt x="126" y="3333"/>
                  </a:lnTo>
                  <a:lnTo>
                    <a:pt x="676" y="0"/>
                  </a:lnTo>
                  <a:lnTo>
                    <a:pt x="514" y="0"/>
                  </a:lnTo>
                  <a:lnTo>
                    <a:pt x="0" y="3132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" name="Freeform 7"/>
            <p:cNvSpPr/>
            <p:nvPr/>
          </p:nvSpPr>
          <p:spPr bwMode="auto">
            <a:xfrm>
              <a:off x="0" y="0"/>
              <a:ext cx="758825" cy="4624388"/>
            </a:xfrm>
            <a:custGeom>
              <a:avLst/>
              <a:gdLst/>
              <a:ahLst/>
              <a:cxnLst/>
              <a:rect l="0" t="0" r="r" b="b"/>
              <a:pathLst>
                <a:path w="478" h="2913">
                  <a:moveTo>
                    <a:pt x="478" y="0"/>
                  </a:moveTo>
                  <a:lnTo>
                    <a:pt x="318" y="0"/>
                  </a:lnTo>
                  <a:lnTo>
                    <a:pt x="0" y="1938"/>
                  </a:lnTo>
                  <a:lnTo>
                    <a:pt x="0" y="2913"/>
                  </a:lnTo>
                  <a:lnTo>
                    <a:pt x="478" y="0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" name="Freeform 8"/>
            <p:cNvSpPr/>
            <p:nvPr/>
          </p:nvSpPr>
          <p:spPr bwMode="auto">
            <a:xfrm>
              <a:off x="0" y="5662613"/>
              <a:ext cx="906463" cy="1195388"/>
            </a:xfrm>
            <a:custGeom>
              <a:avLst/>
              <a:gdLst/>
              <a:ahLst/>
              <a:cxnLst/>
              <a:rect l="0" t="0" r="r" b="b"/>
              <a:pathLst>
                <a:path w="571" h="753">
                  <a:moveTo>
                    <a:pt x="0" y="0"/>
                  </a:moveTo>
                  <a:lnTo>
                    <a:pt x="0" y="12"/>
                  </a:lnTo>
                  <a:lnTo>
                    <a:pt x="538" y="753"/>
                  </a:lnTo>
                  <a:lnTo>
                    <a:pt x="571" y="75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" name="Freeform 9"/>
            <p:cNvSpPr/>
            <p:nvPr/>
          </p:nvSpPr>
          <p:spPr bwMode="auto">
            <a:xfrm>
              <a:off x="0" y="5295900"/>
              <a:ext cx="1487488" cy="1562100"/>
            </a:xfrm>
            <a:custGeom>
              <a:avLst/>
              <a:gdLst/>
              <a:ahLst/>
              <a:cxnLst/>
              <a:rect l="0" t="0" r="r" b="b"/>
              <a:pathLst>
                <a:path w="937" h="984">
                  <a:moveTo>
                    <a:pt x="0" y="0"/>
                  </a:moveTo>
                  <a:lnTo>
                    <a:pt x="0" y="3"/>
                  </a:lnTo>
                  <a:lnTo>
                    <a:pt x="901" y="984"/>
                  </a:lnTo>
                  <a:lnTo>
                    <a:pt x="937" y="98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" name="Freeform 10"/>
            <p:cNvSpPr/>
            <p:nvPr/>
          </p:nvSpPr>
          <p:spPr bwMode="auto">
            <a:xfrm>
              <a:off x="0" y="5257800"/>
              <a:ext cx="2132013" cy="1600200"/>
            </a:xfrm>
            <a:custGeom>
              <a:avLst/>
              <a:gdLst/>
              <a:ahLst/>
              <a:cxnLst/>
              <a:rect l="0" t="0" r="r" b="b"/>
              <a:pathLst>
                <a:path w="1343" h="1008">
                  <a:moveTo>
                    <a:pt x="0" y="24"/>
                  </a:moveTo>
                  <a:lnTo>
                    <a:pt x="937" y="1008"/>
                  </a:lnTo>
                  <a:lnTo>
                    <a:pt x="1343" y="1008"/>
                  </a:lnTo>
                  <a:lnTo>
                    <a:pt x="126" y="21"/>
                  </a:lnTo>
                  <a:lnTo>
                    <a:pt x="0" y="0"/>
                  </a:lnTo>
                  <a:lnTo>
                    <a:pt x="0" y="24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" name="Freeform 11"/>
            <p:cNvSpPr/>
            <p:nvPr/>
          </p:nvSpPr>
          <p:spPr bwMode="auto">
            <a:xfrm>
              <a:off x="0" y="5357813"/>
              <a:ext cx="1377950" cy="1500188"/>
            </a:xfrm>
            <a:custGeom>
              <a:avLst/>
              <a:gdLst/>
              <a:ahLst/>
              <a:cxnLst/>
              <a:rect l="0" t="0" r="r" b="b"/>
              <a:pathLst>
                <a:path w="868" h="945">
                  <a:moveTo>
                    <a:pt x="0" y="192"/>
                  </a:moveTo>
                  <a:lnTo>
                    <a:pt x="571" y="945"/>
                  </a:lnTo>
                  <a:lnTo>
                    <a:pt x="868" y="945"/>
                  </a:lnTo>
                  <a:lnTo>
                    <a:pt x="0" y="0"/>
                  </a:lnTo>
                  <a:lnTo>
                    <a:pt x="0" y="192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82133" y="457201"/>
            <a:ext cx="7704667" cy="1981200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82134" y="2667000"/>
            <a:ext cx="7704666" cy="335699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358679" y="6116070"/>
            <a:ext cx="85747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58D3B4D7-87C3-4DD6-A7A0-F983A29E7F09}" type="datetime1">
              <a:rPr lang="en-US" smtClean="0"/>
              <a:t>7/6/2026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86997" y="6116070"/>
            <a:ext cx="53145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73317" y="6116070"/>
            <a:ext cx="41348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9D6E048D-9168-494E-870A-B67E322DE9B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762766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  <p:sldLayoutId id="2147483756" r:id="rId12"/>
    <p:sldLayoutId id="2147483757" r:id="rId13"/>
    <p:sldLayoutId id="2147483758" r:id="rId14"/>
    <p:sldLayoutId id="2147483759" r:id="rId15"/>
    <p:sldLayoutId id="2147483760" r:id="rId16"/>
    <p:sldLayoutId id="2147483761" r:id="rId17"/>
  </p:sldLayoutIdLst>
  <p:transition>
    <p:randomBar/>
  </p:transition>
  <p:hf hdr="0" ftr="0" dt="0"/>
  <p:txStyles>
    <p:titleStyle>
      <a:lvl1pPr algn="ctr" defTabSz="457200" rtl="0" eaLnBrk="1" latinLnBrk="0" hangingPunct="1">
        <a:spcBef>
          <a:spcPct val="0"/>
        </a:spcBef>
        <a:buNone/>
        <a:defRPr sz="4000" kern="1200" cap="none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2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20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8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6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e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e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>
            <a:duotone>
              <a:schemeClr val="bg2">
                <a:shade val="76000"/>
                <a:satMod val="180000"/>
              </a:schemeClr>
              <a:schemeClr val="bg2">
                <a:tint val="80000"/>
                <a:satMod val="120000"/>
                <a:lumMod val="180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386532" y="5233851"/>
            <a:ext cx="5240734" cy="649424"/>
          </a:xfrm>
        </p:spPr>
        <p:txBody>
          <a:bodyPr>
            <a:noAutofit/>
          </a:bodyPr>
          <a:lstStyle/>
          <a:p>
            <a:pPr>
              <a:lnSpc>
                <a:spcPct val="90000"/>
              </a:lnSpc>
            </a:pPr>
            <a:r>
              <a:rPr 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2027 Budget Presentation to</a:t>
            </a:r>
          </a:p>
          <a:p>
            <a:pPr>
              <a:lnSpc>
                <a:spcPct val="90000"/>
              </a:lnSpc>
            </a:pPr>
            <a:r>
              <a:rPr 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Board of Trustees</a:t>
            </a:r>
          </a:p>
        </p:txBody>
      </p:sp>
      <p:sp>
        <p:nvSpPr>
          <p:cNvPr id="10" name="Rounded Rectangle 9">
            <a:extLst>
              <a:ext uri="{FF2B5EF4-FFF2-40B4-BE49-F238E27FC236}">
                <a16:creationId xmlns:a16="http://schemas.microsoft.com/office/drawing/2014/main" id="{2485AC7A-46D7-4F0F-9F64-C69A06189A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788920" y="609600"/>
            <a:ext cx="5875020" cy="3119092"/>
          </a:xfrm>
          <a:prstGeom prst="roundRect">
            <a:avLst>
              <a:gd name="adj" fmla="val 4834"/>
            </a:avLst>
          </a:prstGeom>
          <a:solidFill>
            <a:schemeClr val="bg1"/>
          </a:solidFill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2" descr="LH_top"/>
          <p:cNvPicPr>
            <a:picLocks noChangeAspect="1" noChangeArrowheads="1"/>
          </p:cNvPicPr>
          <p:nvPr/>
        </p:nvPicPr>
        <p:blipFill>
          <a:blip r:embed="rId4" cstate="print"/>
          <a:srcRect b="34782"/>
          <a:stretch>
            <a:fillRect/>
          </a:stretch>
        </p:blipFill>
        <p:spPr bwMode="auto">
          <a:xfrm>
            <a:off x="3033848" y="1744866"/>
            <a:ext cx="2629551" cy="891767"/>
          </a:xfrm>
          <a:prstGeom prst="rect">
            <a:avLst/>
          </a:prstGeom>
          <a:noFill/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E94062A0-0046-753D-89E5-44F84D0DF03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786193" y="1533362"/>
            <a:ext cx="2629552" cy="1314776"/>
          </a:xfrm>
          <a:prstGeom prst="rect">
            <a:avLst/>
          </a:prstGeom>
          <a:ln w="53975">
            <a:noFill/>
          </a:ln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B5741BF-FAE1-DCF5-716C-4C49C92518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6E048D-9168-494E-870A-B67E322DE9B5}" type="slidenum">
              <a:rPr lang="en-US" smtClean="0"/>
              <a:pPr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52970238"/>
      </p:ext>
    </p:extLst>
  </p:cSld>
  <p:clrMapOvr>
    <a:masterClrMapping/>
  </p:clrMapOvr>
  <p:transition>
    <p:randomBar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Chart 7">
            <a:extLst>
              <a:ext uri="{FF2B5EF4-FFF2-40B4-BE49-F238E27FC236}">
                <a16:creationId xmlns:a16="http://schemas.microsoft.com/office/drawing/2014/main" id="{112D7C14-C9BC-EFE8-C242-96B6806C9DDF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323136366"/>
              </p:ext>
            </p:extLst>
          </p:nvPr>
        </p:nvGraphicFramePr>
        <p:xfrm>
          <a:off x="4054234" y="3588966"/>
          <a:ext cx="5076826" cy="326040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961071" y="152400"/>
            <a:ext cx="8229600" cy="639762"/>
          </a:xfrm>
        </p:spPr>
        <p:txBody>
          <a:bodyPr>
            <a:normAutofit/>
          </a:bodyPr>
          <a:lstStyle/>
          <a:p>
            <a:pPr algn="ctr"/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Operating Budget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59ED42C-3016-D5B2-615F-EC115E5025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6E048D-9168-494E-870A-B67E322DE9B5}" type="slidenum">
              <a:rPr lang="en-US" smtClean="0"/>
              <a:pPr/>
              <a:t>2</a:t>
            </a:fld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5AF14E1-1381-8113-2B50-D110CCC88DB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43000" y="792162"/>
            <a:ext cx="3984856" cy="28054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3813251"/>
      </p:ext>
    </p:extLst>
  </p:cSld>
  <p:clrMapOvr>
    <a:masterClrMapping/>
  </p:clrMapOvr>
  <p:transition>
    <p:randomBar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Chart 7">
            <a:extLst>
              <a:ext uri="{FF2B5EF4-FFF2-40B4-BE49-F238E27FC236}">
                <a16:creationId xmlns:a16="http://schemas.microsoft.com/office/drawing/2014/main" id="{E34DF7EA-DEB4-4D9D-8CF3-5DFD9827DF86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506222034"/>
              </p:ext>
            </p:extLst>
          </p:nvPr>
        </p:nvGraphicFramePr>
        <p:xfrm>
          <a:off x="4482035" y="3604972"/>
          <a:ext cx="4648200" cy="325302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838200" y="152400"/>
            <a:ext cx="8229600" cy="639762"/>
          </a:xfrm>
        </p:spPr>
        <p:txBody>
          <a:bodyPr>
            <a:normAutofit/>
          </a:bodyPr>
          <a:lstStyle/>
          <a:p>
            <a:pPr algn="ctr"/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Operating Budget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3A6F0E0-A9E9-81C5-9A4A-62B62DA87C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6E048D-9168-494E-870A-B67E322DE9B5}" type="slidenum">
              <a:rPr lang="en-US" smtClean="0"/>
              <a:pPr/>
              <a:t>3</a:t>
            </a:fld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8F9EC6D-9ED4-8D4B-3F24-8CAB630BC9B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27746" y="792162"/>
            <a:ext cx="3925254" cy="27409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788138"/>
      </p:ext>
    </p:extLst>
  </p:cSld>
  <p:clrMapOvr>
    <a:masterClrMapping/>
  </p:clrMapOvr>
  <p:transition>
    <p:randomBar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990600" y="457200"/>
            <a:ext cx="8229600" cy="640080"/>
          </a:xfrm>
        </p:spPr>
        <p:txBody>
          <a:bodyPr>
            <a:normAutofit fontScale="90000"/>
          </a:bodyPr>
          <a:lstStyle/>
          <a:p>
            <a:pPr algn="ctr"/>
            <a:r>
              <a:rPr lang="en-US" sz="37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Special Projects 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82D478A7-6D0C-032D-C144-39EBC6C452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6E048D-9168-494E-870A-B67E322DE9B5}" type="slidenum">
              <a:rPr lang="en-US" smtClean="0"/>
              <a:pPr/>
              <a:t>4</a:t>
            </a:fld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E2EAF4D6-00A8-16EC-7AD2-968D6B485D6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8200" y="2286000"/>
            <a:ext cx="7765149" cy="25955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8477592"/>
      </p:ext>
    </p:extLst>
  </p:cSld>
  <p:clrMapOvr>
    <a:masterClrMapping/>
  </p:clrMapOvr>
  <p:transition>
    <p:randomBar/>
  </p:transition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arallax">
  <a:themeElements>
    <a:clrScheme name="Parallax">
      <a:dk1>
        <a:sysClr val="windowText" lastClr="000000"/>
      </a:dk1>
      <a:lt1>
        <a:sysClr val="window" lastClr="FFFFFF"/>
      </a:lt1>
      <a:dk2>
        <a:srgbClr val="212121"/>
      </a:dk2>
      <a:lt2>
        <a:srgbClr val="EBEBEB"/>
      </a:lt2>
      <a:accent1>
        <a:srgbClr val="30ACEC"/>
      </a:accent1>
      <a:accent2>
        <a:srgbClr val="80C34F"/>
      </a:accent2>
      <a:accent3>
        <a:srgbClr val="E29D3E"/>
      </a:accent3>
      <a:accent4>
        <a:srgbClr val="D64A3B"/>
      </a:accent4>
      <a:accent5>
        <a:srgbClr val="D64787"/>
      </a:accent5>
      <a:accent6>
        <a:srgbClr val="A666E1"/>
      </a:accent6>
      <a:hlink>
        <a:srgbClr val="3085ED"/>
      </a:hlink>
      <a:folHlink>
        <a:srgbClr val="82B6F4"/>
      </a:folHlink>
    </a:clrScheme>
    <a:fontScheme name="Parallax">
      <a:maj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rallax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04000"/>
              </a:schemeClr>
            </a:gs>
            <a:gs pos="100000">
              <a:schemeClr val="phClr">
                <a:tint val="84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2000"/>
              </a:schemeClr>
            </a:gs>
            <a:gs pos="100000">
              <a:schemeClr val="phClr">
                <a:shade val="88000"/>
                <a:lumMod val="94000"/>
              </a:schemeClr>
            </a:gs>
          </a:gsLst>
          <a:path path="circle">
            <a:fillToRect l="50000" t="100000" r="100000" b="50000"/>
          </a:path>
        </a:gradFill>
      </a:fillStyleLst>
      <a:lnStyleLst>
        <a:ln w="9525" cap="rnd" cmpd="sng" algn="ctr">
          <a:solidFill>
            <a:schemeClr val="phClr">
              <a:tint val="6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reflection blurRad="12700" stA="26000" endPos="32000" dist="12700" dir="5400000" sy="-100000" rotWithShape="0"/>
          </a:effectLst>
        </a:effectStyle>
        <a:effectStyle>
          <a:effectLst>
            <a:outerShdw blurRad="38100" dist="25400" dir="5400000" rotWithShape="0">
              <a:srgbClr val="000000">
                <a:alpha val="6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25400" h="127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98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76000"/>
                <a:satMod val="180000"/>
              </a:schemeClr>
              <a:schemeClr val="phClr">
                <a:tint val="80000"/>
                <a:satMod val="120000"/>
                <a:lumMod val="18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arallax" id="{3388167B-A2EB-4685-9635-1831D9AEF8C4}" vid="{4F7A876A-7598-49CA-AFC8-8EDA2551E4A7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 2007 - 2010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 2007 - 2010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 2007 - 2010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Office 2007 - 2010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 2007 - 2010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 2007 - 2010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TM03457496[[fn=Parallax]]</Template>
  <TotalTime>15009</TotalTime>
  <Words>75</Words>
  <Application>Microsoft Office PowerPoint</Application>
  <PresentationFormat>On-screen Show (4:3)</PresentationFormat>
  <Paragraphs>31</Paragraphs>
  <Slides>4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9" baseType="lpstr">
      <vt:lpstr>Arial</vt:lpstr>
      <vt:lpstr>Calibri</vt:lpstr>
      <vt:lpstr>Corbel</vt:lpstr>
      <vt:lpstr>Times New Roman</vt:lpstr>
      <vt:lpstr>Parallax</vt:lpstr>
      <vt:lpstr>PowerPoint Presentation</vt:lpstr>
      <vt:lpstr>Operating Budget</vt:lpstr>
      <vt:lpstr>Operating Budget</vt:lpstr>
      <vt:lpstr>Special Projects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Beatrejo</dc:creator>
  <cp:lastModifiedBy>103160 - Rosie Garcia (Fiscal)</cp:lastModifiedBy>
  <cp:revision>1345</cp:revision>
  <cp:lastPrinted>2024-06-24T14:08:21Z</cp:lastPrinted>
  <dcterms:created xsi:type="dcterms:W3CDTF">2009-08-07T14:57:12Z</dcterms:created>
  <dcterms:modified xsi:type="dcterms:W3CDTF">2026-07-06T13:28:04Z</dcterms:modified>
</cp:coreProperties>
</file>